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93" r:id="rId2"/>
    <p:sldId id="311" r:id="rId3"/>
    <p:sldId id="383" r:id="rId4"/>
    <p:sldId id="399" r:id="rId5"/>
    <p:sldId id="405" r:id="rId6"/>
    <p:sldId id="392" r:id="rId7"/>
    <p:sldId id="404" r:id="rId8"/>
    <p:sldId id="402" r:id="rId9"/>
    <p:sldId id="411" r:id="rId10"/>
    <p:sldId id="400" r:id="rId11"/>
    <p:sldId id="419" r:id="rId12"/>
    <p:sldId id="408" r:id="rId13"/>
    <p:sldId id="409" r:id="rId14"/>
    <p:sldId id="410" r:id="rId15"/>
    <p:sldId id="418" r:id="rId16"/>
    <p:sldId id="42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2" y="43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18AA6-218D-4EDD-BB04-583AC6A73466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E5BBA-4439-455F-8754-482B56180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0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7CB3F8B-0EAC-48A6-B8AE-978CEF57D029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7680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11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68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9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00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7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8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34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7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2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35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EC92-298C-428C-939D-7D5BDB7F587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8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4EC92-298C-428C-939D-7D5BDB7F587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5731E-4DE7-443B-911B-81BBB5C55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7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1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1.jpe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.jpeg"/><Relationship Id="rId3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1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5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1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4362" y="1942253"/>
            <a:ext cx="10963275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FF0000"/>
                </a:solidFill>
              </a:rPr>
              <a:t>Libra </a:t>
            </a:r>
            <a:r>
              <a:rPr lang="pt-BR" sz="4000" i="1" dirty="0"/>
              <a:t>Summer School and Workshop 2024</a:t>
            </a:r>
          </a:p>
          <a:p>
            <a:pPr algn="ctr">
              <a:buNone/>
            </a:pPr>
            <a:r>
              <a:rPr lang="pt-BR" sz="4000" i="1" dirty="0"/>
              <a:t>TSH: Part 1</a:t>
            </a:r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768825" y="3577468"/>
            <a:ext cx="21762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u="sng" dirty="0">
                <a:latin typeface="Times New Roman" panose="02020603050405020304" pitchFamily="18" charset="0"/>
              </a:rPr>
              <a:t>Alexey Akimov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9300" y="4563158"/>
            <a:ext cx="3541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University at Buffalo, SUNY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54667" y="6174913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July 9, 2024</a:t>
            </a:r>
          </a:p>
        </p:txBody>
      </p:sp>
    </p:spTree>
    <p:extLst>
      <p:ext uri="{BB962C8B-B14F-4D97-AF65-F5344CB8AC3E}">
        <p14:creationId xmlns:p14="http://schemas.microsoft.com/office/powerpoint/2010/main" val="3054071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624" y="3366949"/>
            <a:ext cx="3888719" cy="29813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1193" y="6441485"/>
            <a:ext cx="11962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https://chem.libretexts.org/Bookshelves/Physical_and_Theoretical_Chemistry_Textbook_Maps/Book%3A_Time_Dependent_Quantum_Mechanics_and_Spectroscopy_(Tokmakoff)/06%3A_Adiabatic_Approximation/6.03%3A_Diabatic_and_Adiabatic_States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Terminology: Adiabatic and Diabatic States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59651" y="819333"/>
            <a:ext cx="135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Adiabatic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4364" y="865239"/>
            <a:ext cx="2188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(Quasi-)Diabatic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1208" y="1456090"/>
            <a:ext cx="4088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eigenstates of molecular Hamiltonian: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always chemically-intuitive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11704" y="1376981"/>
            <a:ext cx="5580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non-unique, infinite # of possibilities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not an eigenstate of molecular Hamiltonian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chosen to be chemically-intuitive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153248-84F2-6652-A377-B4C5D949E086}"/>
                  </a:ext>
                </a:extLst>
              </p:cNvPr>
              <p:cNvSpPr txBox="1"/>
              <p:nvPr/>
            </p:nvSpPr>
            <p:spPr>
              <a:xfrm>
                <a:off x="1778361" y="2493648"/>
                <a:ext cx="3514552" cy="681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Adiabatic (Hamiltonian is diagonal):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𝑒𝑙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𝑎𝑑𝑖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=0, ∀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153248-84F2-6652-A377-B4C5D949E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361" y="2493648"/>
                <a:ext cx="3514552" cy="681982"/>
              </a:xfrm>
              <a:prstGeom prst="rect">
                <a:avLst/>
              </a:prstGeom>
              <a:blipFill>
                <a:blip r:embed="rId3"/>
                <a:stretch>
                  <a:fillRect l="-1563" t="-4464" r="-868"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3E1FE6-625C-834D-03ED-1D2B9761DC52}"/>
                  </a:ext>
                </a:extLst>
              </p:cNvPr>
              <p:cNvSpPr txBox="1"/>
              <p:nvPr/>
            </p:nvSpPr>
            <p:spPr>
              <a:xfrm>
                <a:off x="7307180" y="2481823"/>
                <a:ext cx="3263136" cy="688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</a:rPr>
                  <a:t>Diabatic (NACs are exactly zero):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=0, ∀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3E1FE6-625C-834D-03ED-1D2B9761D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180" y="2481823"/>
                <a:ext cx="3263136" cy="688394"/>
              </a:xfrm>
              <a:prstGeom prst="rect">
                <a:avLst/>
              </a:prstGeom>
              <a:blipFill>
                <a:blip r:embed="rId4"/>
                <a:stretch>
                  <a:fillRect l="-1308" t="-4425" r="-935" b="-4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7" descr="Image result for ub logo">
            <a:extLst>
              <a:ext uri="{FF2B5EF4-FFF2-40B4-BE49-F238E27FC236}">
                <a16:creationId xmlns:a16="http://schemas.microsoft.com/office/drawing/2014/main" id="{C5F3CCF2-EC48-3053-56C1-5188B0723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7093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EA21B7-D53E-4CEF-5A0A-A53641C03FC5}"/>
                  </a:ext>
                </a:extLst>
              </p:cNvPr>
              <p:cNvSpPr txBox="1"/>
              <p:nvPr/>
            </p:nvSpPr>
            <p:spPr>
              <a:xfrm>
                <a:off x="927111" y="2912016"/>
                <a:ext cx="4124655" cy="678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200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EA21B7-D53E-4CEF-5A0A-A53641C03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11" y="2912016"/>
                <a:ext cx="4124655" cy="6785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EFE4FA1-DAEB-3DEA-84E5-4170A6AF160C}"/>
              </a:ext>
            </a:extLst>
          </p:cNvPr>
          <p:cNvSpPr txBox="1"/>
          <p:nvPr/>
        </p:nvSpPr>
        <p:spPr>
          <a:xfrm>
            <a:off x="1591208" y="64122"/>
            <a:ext cx="8123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Examples of Deriving Equations of Motion with Different Approximations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5DB45E2-F20A-FD2D-C9F0-DD20623A6A8F}"/>
                  </a:ext>
                </a:extLst>
              </p:cNvPr>
              <p:cNvSpPr/>
              <p:nvPr/>
            </p:nvSpPr>
            <p:spPr>
              <a:xfrm>
                <a:off x="1001714" y="3811284"/>
                <a:ext cx="3700052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5DB45E2-F20A-FD2D-C9F0-DD20623A6A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714" y="3811284"/>
                <a:ext cx="3700052" cy="8392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5A898C1-18DE-E52B-4E26-E3C49FD90928}"/>
              </a:ext>
            </a:extLst>
          </p:cNvPr>
          <p:cNvSpPr txBox="1"/>
          <p:nvPr/>
        </p:nvSpPr>
        <p:spPr>
          <a:xfrm>
            <a:off x="1066380" y="2291157"/>
            <a:ext cx="3985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Example 1: BO with quantum nuclei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B3971-79B4-2696-49C4-44E4EF5EE817}"/>
                  </a:ext>
                </a:extLst>
              </p:cNvPr>
              <p:cNvSpPr txBox="1"/>
              <p:nvPr/>
            </p:nvSpPr>
            <p:spPr>
              <a:xfrm>
                <a:off x="6320105" y="2912016"/>
                <a:ext cx="4124655" cy="678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200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B3971-79B4-2696-49C4-44E4EF5EE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105" y="2912016"/>
                <a:ext cx="4124655" cy="678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C16FAD-97C0-3712-520C-42D6ED19D85B}"/>
                  </a:ext>
                </a:extLst>
              </p:cNvPr>
              <p:cNvSpPr/>
              <p:nvPr/>
            </p:nvSpPr>
            <p:spPr>
              <a:xfrm>
                <a:off x="6394708" y="3811284"/>
                <a:ext cx="4019049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C16FAD-97C0-3712-520C-42D6ED19D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708" y="3811284"/>
                <a:ext cx="4019049" cy="8392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2F23539-0606-EE00-373D-05714F22A289}"/>
              </a:ext>
            </a:extLst>
          </p:cNvPr>
          <p:cNvSpPr txBox="1"/>
          <p:nvPr/>
        </p:nvSpPr>
        <p:spPr>
          <a:xfrm>
            <a:off x="6069405" y="2304568"/>
            <a:ext cx="5761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Example 2: BO with </a:t>
            </a:r>
            <a:r>
              <a:rPr lang="en-US" sz="2000" b="1" dirty="0" err="1">
                <a:solidFill>
                  <a:srgbClr val="FF0000"/>
                </a:solidFill>
              </a:rPr>
              <a:t>wavepacket</a:t>
            </a:r>
            <a:r>
              <a:rPr lang="en-US" sz="2000" b="1" dirty="0">
                <a:solidFill>
                  <a:srgbClr val="FF0000"/>
                </a:solidFill>
              </a:rPr>
              <a:t>-dressed trajectories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2E8245E0-5487-CBCF-BC12-52CE1AAAD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841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94971" y="974093"/>
                <a:ext cx="7500258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971" y="974093"/>
                <a:ext cx="7500258" cy="4049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22289" y="1553527"/>
                <a:ext cx="8516947" cy="74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289" y="1553527"/>
                <a:ext cx="8516947" cy="74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62008" y="3354262"/>
                <a:ext cx="42375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Project on an arbitrary state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008" y="3354262"/>
                <a:ext cx="4237507" cy="461665"/>
              </a:xfrm>
              <a:prstGeom prst="rect">
                <a:avLst/>
              </a:prstGeom>
              <a:blipFill>
                <a:blip r:embed="rId4"/>
                <a:stretch>
                  <a:fillRect l="-2302" t="-10526" r="-115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70028" y="2404874"/>
                <a:ext cx="4692246" cy="74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28" y="2404874"/>
                <a:ext cx="4692246" cy="74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970028" y="3898386"/>
                <a:ext cx="6693243" cy="74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>
                                                  <a:latin typeface="Cambria Math" panose="02040503050406030204" pitchFamily="18" charset="0"/>
                                                </a:rPr>
                                                <m:t>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28" y="3898386"/>
                <a:ext cx="6693243" cy="74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914998" y="5303105"/>
                <a:ext cx="8225393" cy="408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𝑛𝑢𝑐𝑙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𝑛𝑢𝑐𝑙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998" y="5303105"/>
                <a:ext cx="8225393" cy="4080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914997" y="4473648"/>
                <a:ext cx="6177460" cy="74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>
                                                  <a:latin typeface="Cambria Math" panose="02040503050406030204" pitchFamily="18" charset="0"/>
                                                </a:rPr>
                                                <m:t>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997" y="4473648"/>
                <a:ext cx="6177460" cy="74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91208" y="64122"/>
                <a:ext cx="8979108" cy="53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70C0"/>
                    </a:solidFill>
                  </a:rPr>
                  <a:t>Case 1: Compute the action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acc>
                  </m:oMath>
                </a14:m>
                <a:r>
                  <a:rPr lang="en-US" sz="2800" b="1" dirty="0">
                    <a:solidFill>
                      <a:srgbClr val="0070C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8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𝚿</m:t>
                    </m:r>
                  </m:oMath>
                </a14:m>
                <a:endParaRPr lang="en-US" sz="2800" b="1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208" y="64122"/>
                <a:ext cx="8979108" cy="534762"/>
              </a:xfrm>
              <a:prstGeom prst="rect">
                <a:avLst/>
              </a:prstGeom>
              <a:blipFill>
                <a:blip r:embed="rId9"/>
                <a:stretch>
                  <a:fillRect t="-919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627576" y="5898022"/>
                <a:ext cx="9040424" cy="690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𝑛𝑢𝑐𝑙</m:t>
                              </m:r>
                            </m:sub>
                          </m:sSub>
                        </m:e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𝑛𝑢𝑐𝑙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/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ℏ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1400">
                                                      <a:latin typeface="Cambria Math" panose="02040503050406030204" pitchFamily="18" charset="0"/>
                                                    </a:rPr>
                                                    <m:t>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𝛻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1400">
                                                      <a:latin typeface="Cambria Math" panose="02040503050406030204" pitchFamily="18" charset="0"/>
                                                    </a:rPr>
                                                    <m:t>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𝜒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acc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576" y="5898022"/>
                <a:ext cx="9040424" cy="6904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65155B-1DE8-B312-F057-AE94EB9E74C4}"/>
                  </a:ext>
                </a:extLst>
              </p:cNvPr>
              <p:cNvSpPr txBox="1"/>
              <p:nvPr/>
            </p:nvSpPr>
            <p:spPr>
              <a:xfrm>
                <a:off x="7127812" y="2359009"/>
                <a:ext cx="4720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00FF"/>
                    </a:solidFill>
                  </a:rPr>
                  <a:t>We keep all terms, because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𝚽</m:t>
                    </m:r>
                  </m:oMath>
                </a14:m>
                <a:r>
                  <a:rPr lang="en-US" b="1" dirty="0">
                    <a:solidFill>
                      <a:srgbClr val="0000FF"/>
                    </a:solidFill>
                  </a:rPr>
                  <a:t> is a function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65155B-1DE8-B312-F057-AE94EB9E7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812" y="2359009"/>
                <a:ext cx="4720138" cy="369332"/>
              </a:xfrm>
              <a:prstGeom prst="rect">
                <a:avLst/>
              </a:prstGeom>
              <a:blipFill>
                <a:blip r:embed="rId11"/>
                <a:stretch>
                  <a:fillRect l="-1032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7" descr="Image result for ub logo">
            <a:extLst>
              <a:ext uri="{FF2B5EF4-FFF2-40B4-BE49-F238E27FC236}">
                <a16:creationId xmlns:a16="http://schemas.microsoft.com/office/drawing/2014/main" id="{AFCC9DDB-65B8-E0D7-3683-1F9BC255D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194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7033" y="1894689"/>
                <a:ext cx="5238164" cy="639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033" y="1894689"/>
                <a:ext cx="5238164" cy="639534"/>
              </a:xfrm>
              <a:prstGeom prst="rect">
                <a:avLst/>
              </a:prstGeom>
              <a:blipFill>
                <a:blip r:embed="rId2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Compute the LHS: Case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665485" y="4080851"/>
                <a:ext cx="8032327" cy="738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485" y="4080851"/>
                <a:ext cx="8032327" cy="7382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665485" y="5018096"/>
                <a:ext cx="8467703" cy="738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485" y="5018096"/>
                <a:ext cx="8467703" cy="7382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65484" y="5942992"/>
                <a:ext cx="7977184" cy="738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484" y="5942992"/>
                <a:ext cx="7977184" cy="7382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710682" y="3238453"/>
                <a:ext cx="3732817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682" y="3238453"/>
                <a:ext cx="3732817" cy="619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713381" y="957445"/>
                <a:ext cx="5655202" cy="599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381" y="957445"/>
                <a:ext cx="5655202" cy="5992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4653972" y="823940"/>
            <a:ext cx="1000104" cy="834155"/>
            <a:chOff x="4743450" y="1379075"/>
            <a:chExt cx="1800225" cy="11355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743450" y="1379075"/>
              <a:ext cx="1800225" cy="1135525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5019675" y="1379075"/>
              <a:ext cx="1385423" cy="1135525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3183559" y="2720841"/>
            <a:ext cx="5794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Now, combine the two parts of the equation: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92211F26-2272-8199-E015-F65348BCF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446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Nonadiabatic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067439" y="1131375"/>
                <a:ext cx="3342069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439" y="1131375"/>
                <a:ext cx="3342069" cy="7645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03291" y="818603"/>
            <a:ext cx="1132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what defines the evolution of nuclear component of the wavefunction and populations of all electronic states.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13379" y="6257766"/>
                <a:ext cx="5487849" cy="459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Population of a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Ψ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379" y="6257766"/>
                <a:ext cx="5487849" cy="459678"/>
              </a:xfrm>
              <a:prstGeom prst="rect">
                <a:avLst/>
              </a:prstGeom>
              <a:blipFill>
                <a:blip r:embed="rId3"/>
                <a:stretch>
                  <a:fillRect l="-1000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020802" y="3205104"/>
                <a:ext cx="1985352" cy="47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802" y="3205104"/>
                <a:ext cx="1985352" cy="476221"/>
              </a:xfrm>
              <a:prstGeom prst="rect">
                <a:avLst/>
              </a:prstGeom>
              <a:blipFill>
                <a:blip r:embed="rId4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114439" y="2315102"/>
                <a:ext cx="7062383" cy="738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439" y="2315102"/>
                <a:ext cx="7062383" cy="7382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972259" y="4131801"/>
                <a:ext cx="2021066" cy="47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259" y="4131801"/>
                <a:ext cx="2021066" cy="476221"/>
              </a:xfrm>
              <a:prstGeom prst="rect">
                <a:avLst/>
              </a:prstGeom>
              <a:blipFill>
                <a:blip r:embed="rId6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672049" y="3247751"/>
            <a:ext cx="471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first-order nonadiabatic couplings (NAC) - vector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88732" y="4210477"/>
            <a:ext cx="261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second-order NAC - scalar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269436" y="5809459"/>
                <a:ext cx="97523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Nuclear dynamics on state </a:t>
                </a:r>
                <a:r>
                  <a:rPr lang="en-US" i="1" dirty="0" err="1"/>
                  <a:t>i</a:t>
                </a:r>
                <a:r>
                  <a:rPr lang="en-US" dirty="0"/>
                  <a:t> is defined by the probability density: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Ψ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436" y="5809459"/>
                <a:ext cx="9752350" cy="369332"/>
              </a:xfrm>
              <a:prstGeom prst="rect">
                <a:avLst/>
              </a:prstGeom>
              <a:blipFill>
                <a:blip r:embed="rId7"/>
                <a:stretch>
                  <a:fillRect l="-500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3907300" y="2292704"/>
            <a:ext cx="7790067" cy="76067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071285" y="3617083"/>
                <a:ext cx="61207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Describes how a nuclear DOF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couples electronic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This is what determines the rates of nonadiabatic transitions.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285" y="3617083"/>
                <a:ext cx="6120715" cy="646331"/>
              </a:xfrm>
              <a:prstGeom prst="rect">
                <a:avLst/>
              </a:prstGeom>
              <a:blipFill>
                <a:blip r:embed="rId8"/>
                <a:stretch>
                  <a:fillRect l="-89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68DE3EF-7C8E-DA78-384C-12F0929511AC}"/>
              </a:ext>
            </a:extLst>
          </p:cNvPr>
          <p:cNvSpPr txBox="1"/>
          <p:nvPr/>
        </p:nvSpPr>
        <p:spPr>
          <a:xfrm>
            <a:off x="385172" y="2353423"/>
            <a:ext cx="2412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In the </a:t>
            </a:r>
            <a:r>
              <a:rPr lang="en-US" sz="2000" b="1" dirty="0">
                <a:solidFill>
                  <a:srgbClr val="0000FF"/>
                </a:solidFill>
              </a:rPr>
              <a:t>adiabatic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20294F9-05D5-676A-CBD1-F48A8F465854}"/>
                  </a:ext>
                </a:extLst>
              </p:cNvPr>
              <p:cNvSpPr/>
              <p:nvPr/>
            </p:nvSpPr>
            <p:spPr>
              <a:xfrm>
                <a:off x="4227941" y="4805187"/>
                <a:ext cx="4077463" cy="5605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20294F9-05D5-676A-CBD1-F48A8F465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41" y="4805187"/>
                <a:ext cx="4077463" cy="5605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073EE7DF-7726-D2E1-2DF7-B9C4F8E09272}"/>
              </a:ext>
            </a:extLst>
          </p:cNvPr>
          <p:cNvSpPr/>
          <p:nvPr/>
        </p:nvSpPr>
        <p:spPr>
          <a:xfrm>
            <a:off x="4020803" y="4782789"/>
            <a:ext cx="4284602" cy="76067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EFDC3E-0EB3-5CDC-D58D-D7F1009EB973}"/>
              </a:ext>
            </a:extLst>
          </p:cNvPr>
          <p:cNvSpPr txBox="1"/>
          <p:nvPr/>
        </p:nvSpPr>
        <p:spPr>
          <a:xfrm>
            <a:off x="385172" y="4963072"/>
            <a:ext cx="2285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In the </a:t>
            </a:r>
            <a:r>
              <a:rPr lang="en-US" sz="2000" b="1" dirty="0">
                <a:solidFill>
                  <a:srgbClr val="008000"/>
                </a:solidFill>
              </a:rPr>
              <a:t>diabatic basis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6AA816-FAED-3F08-6742-33D23606FBAA}"/>
              </a:ext>
            </a:extLst>
          </p:cNvPr>
          <p:cNvCxnSpPr>
            <a:cxnSpLocks/>
          </p:cNvCxnSpPr>
          <p:nvPr/>
        </p:nvCxnSpPr>
        <p:spPr>
          <a:xfrm flipH="1">
            <a:off x="7114308" y="1844280"/>
            <a:ext cx="2017334" cy="5709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81F9166-68A4-CA79-982D-743F53940653}"/>
              </a:ext>
            </a:extLst>
          </p:cNvPr>
          <p:cNvSpPr txBox="1"/>
          <p:nvPr/>
        </p:nvSpPr>
        <p:spPr>
          <a:xfrm>
            <a:off x="7645630" y="1083218"/>
            <a:ext cx="45629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</a:rPr>
              <a:t>Diagonal BO correction to the PES!</a:t>
            </a:r>
          </a:p>
          <a:p>
            <a:r>
              <a:rPr lang="en-US" b="1" dirty="0">
                <a:solidFill>
                  <a:srgbClr val="FF0000"/>
                </a:solidFill>
              </a:rPr>
              <a:t>(ZPE of electrons)</a:t>
            </a:r>
          </a:p>
        </p:txBody>
      </p:sp>
      <p:pic>
        <p:nvPicPr>
          <p:cNvPr id="24" name="Picture 7" descr="Image result for ub logo">
            <a:extLst>
              <a:ext uri="{FF2B5EF4-FFF2-40B4-BE49-F238E27FC236}">
                <a16:creationId xmlns:a16="http://schemas.microsoft.com/office/drawing/2014/main" id="{1C269E6E-54D3-B994-1F05-FDC17A0C1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2561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B07A9E-CD6E-2B14-CBF2-A68AE0161BB2}"/>
              </a:ext>
            </a:extLst>
          </p:cNvPr>
          <p:cNvSpPr/>
          <p:nvPr/>
        </p:nvSpPr>
        <p:spPr>
          <a:xfrm>
            <a:off x="6387919" y="4797303"/>
            <a:ext cx="1931797" cy="7939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55614" y="801052"/>
                <a:ext cx="8516947" cy="74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14" y="801052"/>
                <a:ext cx="8516947" cy="74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18890" y="1700865"/>
                <a:ext cx="1959447" cy="376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890" y="1700865"/>
                <a:ext cx="1959447" cy="376000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918889" y="2311843"/>
                <a:ext cx="2213426" cy="408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889" y="2311843"/>
                <a:ext cx="2213426" cy="4080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91208" y="64122"/>
                <a:ext cx="8979108" cy="534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70C0"/>
                    </a:solidFill>
                  </a:rPr>
                  <a:t>Case 2: Compute the action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acc>
                  </m:oMath>
                </a14:m>
                <a:r>
                  <a:rPr lang="en-US" sz="2800" b="1" dirty="0">
                    <a:solidFill>
                      <a:srgbClr val="0070C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8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𝚿</m:t>
                    </m:r>
                  </m:oMath>
                </a14:m>
                <a:endParaRPr lang="en-US" sz="2800" b="1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208" y="64122"/>
                <a:ext cx="8979108" cy="534762"/>
              </a:xfrm>
              <a:prstGeom prst="rect">
                <a:avLst/>
              </a:prstGeom>
              <a:blipFill>
                <a:blip r:embed="rId5"/>
                <a:stretch>
                  <a:fillRect t="-919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803177" y="2196106"/>
                <a:ext cx="5607048" cy="639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𝑛𝑢𝑐𝑙</m:t>
                              </m:r>
                            </m:sub>
                          </m:sSub>
                        </m:e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𝑛𝑢𝑐𝑙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177" y="2196106"/>
                <a:ext cx="5607048" cy="639534"/>
              </a:xfrm>
              <a:prstGeom prst="rect">
                <a:avLst/>
              </a:prstGeom>
              <a:blipFill>
                <a:blip r:embed="rId6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6606597" y="757473"/>
            <a:ext cx="1000104" cy="834155"/>
            <a:chOff x="4743450" y="1379075"/>
            <a:chExt cx="1800225" cy="113552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743450" y="1379075"/>
              <a:ext cx="1800225" cy="1135525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5019675" y="1379075"/>
              <a:ext cx="1385423" cy="1135525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8995175" y="754044"/>
            <a:ext cx="1000104" cy="834155"/>
            <a:chOff x="4743450" y="1379075"/>
            <a:chExt cx="1800225" cy="1135525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743450" y="1379075"/>
              <a:ext cx="1800225" cy="1135525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019675" y="1379075"/>
              <a:ext cx="1385423" cy="1135525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83323" y="3935719"/>
                <a:ext cx="8746562" cy="639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323" y="3935719"/>
                <a:ext cx="8746562" cy="639534"/>
              </a:xfrm>
              <a:prstGeom prst="rect">
                <a:avLst/>
              </a:prstGeom>
              <a:blipFill>
                <a:blip r:embed="rId7"/>
                <a:stretch>
                  <a:fillRect t="-111429" r="-767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25602" y="3214158"/>
                <a:ext cx="6872202" cy="567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602" y="3214158"/>
                <a:ext cx="6872202" cy="5671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3708455" y="4884886"/>
                <a:ext cx="4611262" cy="717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455" y="4884886"/>
                <a:ext cx="4611262" cy="7176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597207" y="6056738"/>
                <a:ext cx="4168834" cy="639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207" y="6056738"/>
                <a:ext cx="4168834" cy="639534"/>
              </a:xfrm>
              <a:prstGeom prst="rect">
                <a:avLst/>
              </a:prstGeom>
              <a:blipFill>
                <a:blip r:embed="rId10"/>
                <a:stretch>
                  <a:fillRect t="-112500" r="-12281" b="-158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3597208" y="4729671"/>
            <a:ext cx="4931243" cy="94277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5D38A8-8232-3FCB-3D09-05CC223BAA03}"/>
                  </a:ext>
                </a:extLst>
              </p:cNvPr>
              <p:cNvSpPr txBox="1"/>
              <p:nvPr/>
            </p:nvSpPr>
            <p:spPr>
              <a:xfrm>
                <a:off x="6183915" y="1642532"/>
                <a:ext cx="4343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00FF"/>
                    </a:solidFill>
                  </a:rPr>
                  <a:t>because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𝚽</m:t>
                    </m:r>
                  </m:oMath>
                </a14:m>
                <a:r>
                  <a:rPr lang="en-US" b="1" dirty="0">
                    <a:solidFill>
                      <a:srgbClr val="0000FF"/>
                    </a:solidFill>
                  </a:rPr>
                  <a:t> is only a function of time, not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5D38A8-8232-3FCB-3D09-05CC223BA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915" y="1642532"/>
                <a:ext cx="4343112" cy="369332"/>
              </a:xfrm>
              <a:prstGeom prst="rect">
                <a:avLst/>
              </a:prstGeom>
              <a:blipFill>
                <a:blip r:embed="rId11"/>
                <a:stretch>
                  <a:fillRect l="-112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DACA135-E732-D7C8-B293-1E11C24B0A21}"/>
              </a:ext>
            </a:extLst>
          </p:cNvPr>
          <p:cNvSpPr txBox="1"/>
          <p:nvPr/>
        </p:nvSpPr>
        <p:spPr>
          <a:xfrm>
            <a:off x="103264" y="3596635"/>
            <a:ext cx="1815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 the LHS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0931DE9-FDB7-5C10-584D-DB9DAF7F7417}"/>
              </a:ext>
            </a:extLst>
          </p:cNvPr>
          <p:cNvSpPr/>
          <p:nvPr/>
        </p:nvSpPr>
        <p:spPr>
          <a:xfrm>
            <a:off x="2294196" y="3106994"/>
            <a:ext cx="604417" cy="1468259"/>
          </a:xfrm>
          <a:prstGeom prst="leftBrace">
            <a:avLst>
              <a:gd name="adj1" fmla="val 29480"/>
              <a:gd name="adj2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B6261F5-E9D8-80F6-9851-F24F4619A133}"/>
              </a:ext>
            </a:extLst>
          </p:cNvPr>
          <p:cNvSpPr/>
          <p:nvPr/>
        </p:nvSpPr>
        <p:spPr>
          <a:xfrm rot="7127382">
            <a:off x="8191099" y="5649132"/>
            <a:ext cx="353961" cy="6360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534B6E5-9405-9C6E-6D64-A9AA83F73849}"/>
                  </a:ext>
                </a:extLst>
              </p:cNvPr>
              <p:cNvSpPr txBox="1"/>
              <p:nvPr/>
            </p:nvSpPr>
            <p:spPr>
              <a:xfrm>
                <a:off x="8732017" y="5979954"/>
                <a:ext cx="40578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terms appears because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is an implicit function of time, via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534B6E5-9405-9C6E-6D64-A9AA83F73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017" y="5979954"/>
                <a:ext cx="4057842" cy="646331"/>
              </a:xfrm>
              <a:prstGeom prst="rect">
                <a:avLst/>
              </a:prstGeom>
              <a:blipFill>
                <a:blip r:embed="rId12"/>
                <a:stretch>
                  <a:fillRect l="-1201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7" descr="Image result for ub logo">
            <a:extLst>
              <a:ext uri="{FF2B5EF4-FFF2-40B4-BE49-F238E27FC236}">
                <a16:creationId xmlns:a16="http://schemas.microsoft.com/office/drawing/2014/main" id="{78DD6BE8-EA06-333C-E25E-149F9131F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2571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FE4FA1-DAEB-3DEA-84E5-4170A6AF160C}"/>
              </a:ext>
            </a:extLst>
          </p:cNvPr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5DB45E2-F20A-FD2D-C9F0-DD20623A6A8F}"/>
                  </a:ext>
                </a:extLst>
              </p:cNvPr>
              <p:cNvSpPr/>
              <p:nvPr/>
            </p:nvSpPr>
            <p:spPr>
              <a:xfrm>
                <a:off x="795074" y="1270159"/>
                <a:ext cx="3700052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5DB45E2-F20A-FD2D-C9F0-DD20623A6A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74" y="1270159"/>
                <a:ext cx="3700052" cy="8392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5A898C1-18DE-E52B-4E26-E3C49FD90928}"/>
              </a:ext>
            </a:extLst>
          </p:cNvPr>
          <p:cNvSpPr txBox="1"/>
          <p:nvPr/>
        </p:nvSpPr>
        <p:spPr>
          <a:xfrm>
            <a:off x="795074" y="764916"/>
            <a:ext cx="3985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Example 1: BO with quantum nuclei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C16FAD-97C0-3712-520C-42D6ED19D85B}"/>
                  </a:ext>
                </a:extLst>
              </p:cNvPr>
              <p:cNvSpPr/>
              <p:nvPr/>
            </p:nvSpPr>
            <p:spPr>
              <a:xfrm>
                <a:off x="7388747" y="1270158"/>
                <a:ext cx="4019049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C16FAD-97C0-3712-520C-42D6ED19D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747" y="1270158"/>
                <a:ext cx="4019049" cy="8392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2F23539-0606-EE00-373D-05714F22A289}"/>
              </a:ext>
            </a:extLst>
          </p:cNvPr>
          <p:cNvSpPr txBox="1"/>
          <p:nvPr/>
        </p:nvSpPr>
        <p:spPr>
          <a:xfrm>
            <a:off x="5999067" y="764916"/>
            <a:ext cx="5761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Example 2: BO with </a:t>
            </a:r>
            <a:r>
              <a:rPr lang="en-US" sz="2000" b="1" dirty="0" err="1">
                <a:solidFill>
                  <a:srgbClr val="FF0000"/>
                </a:solidFill>
              </a:rPr>
              <a:t>wavepacket</a:t>
            </a:r>
            <a:r>
              <a:rPr lang="en-US" sz="2000" b="1" dirty="0">
                <a:solidFill>
                  <a:srgbClr val="FF0000"/>
                </a:solidFill>
              </a:rPr>
              <a:t>-dressed trajectories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D25B673-6818-98D0-6A48-C4CC3B1A04C4}"/>
                  </a:ext>
                </a:extLst>
              </p:cNvPr>
              <p:cNvSpPr/>
              <p:nvPr/>
            </p:nvSpPr>
            <p:spPr>
              <a:xfrm>
                <a:off x="0" y="2521580"/>
                <a:ext cx="6152710" cy="657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D25B673-6818-98D0-6A48-C4CC3B1A04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21580"/>
                <a:ext cx="6152710" cy="6573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39FEB3-4936-8A88-A893-80933ED06949}"/>
              </a:ext>
            </a:extLst>
          </p:cNvPr>
          <p:cNvSpPr txBox="1"/>
          <p:nvPr/>
        </p:nvSpPr>
        <p:spPr>
          <a:xfrm>
            <a:off x="4475192" y="2185547"/>
            <a:ext cx="291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Nonadiabatic, adiabatic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24CCDC2-3E97-2A8F-2889-7EAC186531F0}"/>
                  </a:ext>
                </a:extLst>
              </p:cNvPr>
              <p:cNvSpPr/>
              <p:nvPr/>
            </p:nvSpPr>
            <p:spPr>
              <a:xfrm>
                <a:off x="642276" y="3778214"/>
                <a:ext cx="3485891" cy="501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24CCDC2-3E97-2A8F-2889-7EAC18653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6" y="3778214"/>
                <a:ext cx="3485891" cy="501997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083EB03-4EFF-40D6-6B06-1BEEC6E4004F}"/>
              </a:ext>
            </a:extLst>
          </p:cNvPr>
          <p:cNvSpPr txBox="1"/>
          <p:nvPr/>
        </p:nvSpPr>
        <p:spPr>
          <a:xfrm>
            <a:off x="4495126" y="3931407"/>
            <a:ext cx="291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Nonadiabatic, diabatic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C621AD-BC6E-551E-9097-50380E0EF179}"/>
                  </a:ext>
                </a:extLst>
              </p:cNvPr>
              <p:cNvSpPr/>
              <p:nvPr/>
            </p:nvSpPr>
            <p:spPr>
              <a:xfrm>
                <a:off x="723787" y="4824231"/>
                <a:ext cx="3253006" cy="501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C621AD-BC6E-551E-9097-50380E0EF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87" y="4824231"/>
                <a:ext cx="3253006" cy="501997"/>
              </a:xfrm>
              <a:prstGeom prst="rect">
                <a:avLst/>
              </a:prstGeom>
              <a:blipFill>
                <a:blip r:embed="rId6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07A5446-DCD9-BFB5-72A5-34E26D90A9DB}"/>
              </a:ext>
            </a:extLst>
          </p:cNvPr>
          <p:cNvSpPr txBox="1"/>
          <p:nvPr/>
        </p:nvSpPr>
        <p:spPr>
          <a:xfrm>
            <a:off x="4542289" y="4987658"/>
            <a:ext cx="254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Adiabatic, adiabatic basis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91A2DD-CD04-3B61-A610-A4BC8E8A3BCE}"/>
              </a:ext>
            </a:extLst>
          </p:cNvPr>
          <p:cNvSpPr txBox="1"/>
          <p:nvPr/>
        </p:nvSpPr>
        <p:spPr>
          <a:xfrm>
            <a:off x="4542289" y="6109458"/>
            <a:ext cx="2432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Adiabatic, diabatic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EA1271-DDD7-1486-6541-11CE436003B4}"/>
                  </a:ext>
                </a:extLst>
              </p:cNvPr>
              <p:cNvSpPr/>
              <p:nvPr/>
            </p:nvSpPr>
            <p:spPr>
              <a:xfrm>
                <a:off x="695432" y="6043126"/>
                <a:ext cx="3379580" cy="501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DEA1271-DDD7-1486-6541-11CE43600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32" y="6043126"/>
                <a:ext cx="3379580" cy="501997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36F81E9-3A85-60F2-0677-C2E423C50BF8}"/>
                  </a:ext>
                </a:extLst>
              </p:cNvPr>
              <p:cNvSpPr/>
              <p:nvPr/>
            </p:nvSpPr>
            <p:spPr>
              <a:xfrm>
                <a:off x="7388747" y="2565433"/>
                <a:ext cx="3797322" cy="639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36F81E9-3A85-60F2-0677-C2E423C5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747" y="2565433"/>
                <a:ext cx="3797322" cy="639534"/>
              </a:xfrm>
              <a:prstGeom prst="rect">
                <a:avLst/>
              </a:prstGeom>
              <a:blipFill>
                <a:blip r:embed="rId8"/>
                <a:stretch>
                  <a:fillRect t="-111429" r="-8989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3AED558-8E54-C002-FAE0-9C7033CD77C8}"/>
                  </a:ext>
                </a:extLst>
              </p:cNvPr>
              <p:cNvSpPr/>
              <p:nvPr/>
            </p:nvSpPr>
            <p:spPr>
              <a:xfrm>
                <a:off x="7735381" y="3819611"/>
                <a:ext cx="2518510" cy="501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3AED558-8E54-C002-FAE0-9C7033CD7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381" y="3819611"/>
                <a:ext cx="2518510" cy="501997"/>
              </a:xfrm>
              <a:prstGeom prst="rect">
                <a:avLst/>
              </a:prstGeom>
              <a:blipFill>
                <a:blip r:embed="rId9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4C72F4-5430-DAE1-CFD4-6AD9662910A1}"/>
                  </a:ext>
                </a:extLst>
              </p:cNvPr>
              <p:cNvSpPr/>
              <p:nvPr/>
            </p:nvSpPr>
            <p:spPr>
              <a:xfrm>
                <a:off x="7783562" y="4824833"/>
                <a:ext cx="2192010" cy="501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4C72F4-5430-DAE1-CFD4-6AD9662910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562" y="4824833"/>
                <a:ext cx="2192010" cy="501997"/>
              </a:xfrm>
              <a:prstGeom prst="rect">
                <a:avLst/>
              </a:prstGeom>
              <a:blipFill>
                <a:blip r:embed="rId10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738A4A-4D4B-5D21-5693-B41134F35FAD}"/>
                  </a:ext>
                </a:extLst>
              </p:cNvPr>
              <p:cNvSpPr/>
              <p:nvPr/>
            </p:nvSpPr>
            <p:spPr>
              <a:xfrm>
                <a:off x="7768895" y="6165381"/>
                <a:ext cx="2412199" cy="501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738A4A-4D4B-5D21-5693-B41134F35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895" y="6165381"/>
                <a:ext cx="2412199" cy="501997"/>
              </a:xfrm>
              <a:prstGeom prst="rect">
                <a:avLst/>
              </a:prstGeom>
              <a:blipFill>
                <a:blip r:embed="rId11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7" descr="Image result for ub logo">
            <a:extLst>
              <a:ext uri="{FF2B5EF4-FFF2-40B4-BE49-F238E27FC236}">
                <a16:creationId xmlns:a16="http://schemas.microsoft.com/office/drawing/2014/main" id="{6FEFFB1D-9F67-C9DF-591A-9C846CF2B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0553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401586" y="1954228"/>
            <a:ext cx="109632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Basic Concepts and Terminology of </a:t>
            </a:r>
            <a:r>
              <a:rPr lang="pt-BR" sz="4000" i="1" dirty="0"/>
              <a:t>Nonadiabatic Dynamics</a:t>
            </a:r>
          </a:p>
        </p:txBody>
      </p:sp>
      <p:pic>
        <p:nvPicPr>
          <p:cNvPr id="4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0650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Born-Oppenheimer Approximation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171769" y="5102939"/>
            <a:ext cx="816078" cy="376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940221" y="5866438"/>
            <a:ext cx="4790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Coordinates of nuclei are </a:t>
            </a:r>
            <a:r>
              <a:rPr lang="en-US" sz="1600" dirty="0">
                <a:solidFill>
                  <a:srgbClr val="FF0000"/>
                </a:solidFill>
              </a:rPr>
              <a:t>parameters</a:t>
            </a:r>
          </a:p>
          <a:p>
            <a:r>
              <a:rPr lang="en-US" sz="1600" dirty="0"/>
              <a:t>Energy – is a function of these parameters: </a:t>
            </a:r>
            <a:r>
              <a:rPr lang="en-US" sz="1600" b="1" dirty="0">
                <a:solidFill>
                  <a:srgbClr val="0000FF"/>
                </a:solidFill>
              </a:rPr>
              <a:t>potential energy surface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0760" y="6191909"/>
            <a:ext cx="5036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Coordinates of nuclei are the </a:t>
            </a:r>
            <a:r>
              <a:rPr lang="en-US" sz="1600" dirty="0">
                <a:solidFill>
                  <a:srgbClr val="FF0000"/>
                </a:solidFill>
              </a:rPr>
              <a:t>dynamical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variables</a:t>
            </a:r>
          </a:p>
          <a:p>
            <a:r>
              <a:rPr lang="en-US" sz="1600" dirty="0"/>
              <a:t>Energy - is a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677698" y="688050"/>
                <a:ext cx="4887748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𝑒𝑙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698" y="688050"/>
                <a:ext cx="4887748" cy="408445"/>
              </a:xfrm>
              <a:prstGeom prst="rect">
                <a:avLst/>
              </a:prstGeom>
              <a:blipFill>
                <a:blip r:embed="rId2"/>
                <a:stretch>
                  <a:fillRect t="-8955" r="-1496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64263" y="1227674"/>
                <a:ext cx="3230884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263" y="1227674"/>
                <a:ext cx="3230884" cy="404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 flipV="1">
            <a:off x="5687953" y="1604444"/>
            <a:ext cx="1219825" cy="31983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74190" y="1890225"/>
            <a:ext cx="512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an </a:t>
            </a:r>
            <a:r>
              <a:rPr lang="en-US" b="1" dirty="0">
                <a:solidFill>
                  <a:srgbClr val="0000FF"/>
                </a:solidFill>
              </a:rPr>
              <a:t>electron-nuclear (vibronic)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wavefunction 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878827" y="1550514"/>
            <a:ext cx="722889" cy="33971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45574" y="1891762"/>
            <a:ext cx="503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an </a:t>
            </a:r>
            <a:r>
              <a:rPr lang="en-US" b="1" dirty="0">
                <a:solidFill>
                  <a:srgbClr val="0000FF"/>
                </a:solidFill>
              </a:rPr>
              <a:t>electron-nuclear (vibronic) </a:t>
            </a:r>
            <a:r>
              <a:rPr lang="en-US" dirty="0"/>
              <a:t>Hamiltonian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45574" y="2747336"/>
                <a:ext cx="10825316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/>
                  <a:t>Born-Oppenheimer approximation</a:t>
                </a:r>
                <a:r>
                  <a:rPr lang="en-US" dirty="0"/>
                  <a:t>:  a general </a:t>
                </a:r>
                <a:r>
                  <a:rPr lang="en-US" b="1" dirty="0">
                    <a:solidFill>
                      <a:srgbClr val="008000"/>
                    </a:solidFill>
                  </a:rPr>
                  <a:t>time-scale separation </a:t>
                </a:r>
                <a:r>
                  <a:rPr lang="en-US" dirty="0"/>
                  <a:t>approximation = there are fast and slow degrees of freedom, in general. </a:t>
                </a:r>
                <a:r>
                  <a:rPr lang="en-US" b="1" dirty="0">
                    <a:solidFill>
                      <a:srgbClr val="FF0000"/>
                    </a:solidFill>
                  </a:rPr>
                  <a:t>Enables factorization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𝒇𝒂𝒔𝒕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𝒔𝒍𝒐𝒘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𝒔𝒍𝒐𝒘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𝒇𝒂𝒔𝒕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𝒔𝒍𝒐𝒘</m:t>
                        </m:r>
                      </m:e>
                    </m:d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the adiabatic approximation applied to </a:t>
                </a:r>
                <a:r>
                  <a:rPr lang="en-US" b="1" dirty="0">
                    <a:solidFill>
                      <a:srgbClr val="FF0000"/>
                    </a:solidFill>
                  </a:rPr>
                  <a:t>electrons and nuclei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Nuclei are heavier than electrons, so nuclei are seeing by electrons as static entities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Electrons move in the field created by immobile nuclei and themselves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𝑛𝑢𝑐𝑙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𝑒𝑙𝑒𝑐</m:t>
                        </m:r>
                      </m:sub>
                    </m:sSub>
                  </m:oMath>
                </a14:m>
                <a:r>
                  <a:rPr lang="en-US" dirty="0"/>
                  <a:t>, so treat nuclei classically, and electrons – quantum-mechanically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74" y="2747336"/>
                <a:ext cx="10825316" cy="2062103"/>
              </a:xfrm>
              <a:prstGeom prst="rect">
                <a:avLst/>
              </a:prstGeom>
              <a:blipFill>
                <a:blip r:embed="rId4"/>
                <a:stretch>
                  <a:fillRect l="-619" t="-1775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373794" y="5125967"/>
                <a:ext cx="3230884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794" y="5125967"/>
                <a:ext cx="3230884" cy="4049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695534" y="5119101"/>
                <a:ext cx="4184159" cy="37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534" y="5119101"/>
                <a:ext cx="4184159" cy="376770"/>
              </a:xfrm>
              <a:prstGeom prst="rect">
                <a:avLst/>
              </a:prstGeom>
              <a:blipFill>
                <a:blip r:embed="rId6"/>
                <a:stretch>
                  <a:fillRect t="-322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18AA70CC-7E76-F885-1872-40EF4B647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7E5B36-912D-E2EF-34A5-D6EE71CAC334}"/>
              </a:ext>
            </a:extLst>
          </p:cNvPr>
          <p:cNvSpPr txBox="1"/>
          <p:nvPr/>
        </p:nvSpPr>
        <p:spPr>
          <a:xfrm>
            <a:off x="1373793" y="5032638"/>
            <a:ext cx="887625" cy="584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B558F-48A9-14F1-78BC-82B418C80C36}"/>
              </a:ext>
            </a:extLst>
          </p:cNvPr>
          <p:cNvSpPr txBox="1"/>
          <p:nvPr/>
        </p:nvSpPr>
        <p:spPr>
          <a:xfrm>
            <a:off x="6699699" y="5045551"/>
            <a:ext cx="1166107" cy="584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69F9F688-00E5-7A2E-68B5-05ED15F19248}"/>
              </a:ext>
            </a:extLst>
          </p:cNvPr>
          <p:cNvSpPr/>
          <p:nvPr/>
        </p:nvSpPr>
        <p:spPr>
          <a:xfrm>
            <a:off x="2375095" y="5526521"/>
            <a:ext cx="4969602" cy="618424"/>
          </a:xfrm>
          <a:prstGeom prst="curvedUpArrow">
            <a:avLst>
              <a:gd name="adj1" fmla="val 1248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B0EF9-A573-2D78-6D7D-13B7CA91752C}"/>
              </a:ext>
            </a:extLst>
          </p:cNvPr>
          <p:cNvSpPr txBox="1"/>
          <p:nvPr/>
        </p:nvSpPr>
        <p:spPr>
          <a:xfrm>
            <a:off x="4418856" y="5659693"/>
            <a:ext cx="192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BO approximation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2A307F-A3AD-7BFB-2316-7CE6DABC248F}"/>
              </a:ext>
            </a:extLst>
          </p:cNvPr>
          <p:cNvCxnSpPr/>
          <p:nvPr/>
        </p:nvCxnSpPr>
        <p:spPr>
          <a:xfrm flipH="1" flipV="1">
            <a:off x="6695534" y="1096495"/>
            <a:ext cx="1416079" cy="3390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68B5FF-8528-A517-BA19-22EE5B9ED25D}"/>
              </a:ext>
            </a:extLst>
          </p:cNvPr>
          <p:cNvSpPr txBox="1"/>
          <p:nvPr/>
        </p:nvSpPr>
        <p:spPr>
          <a:xfrm>
            <a:off x="8367252" y="1435510"/>
            <a:ext cx="3679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Includes </a:t>
            </a:r>
            <a:r>
              <a:rPr lang="en-US" dirty="0" err="1"/>
              <a:t>el-el</a:t>
            </a:r>
            <a:r>
              <a:rPr lang="en-US" dirty="0"/>
              <a:t> and </a:t>
            </a:r>
            <a:r>
              <a:rPr lang="en-US" dirty="0" err="1"/>
              <a:t>el-nucl</a:t>
            </a:r>
            <a:r>
              <a:rPr lang="en-US" dirty="0"/>
              <a:t> interactions</a:t>
            </a:r>
          </a:p>
        </p:txBody>
      </p:sp>
    </p:spTree>
    <p:extLst>
      <p:ext uri="{BB962C8B-B14F-4D97-AF65-F5344CB8AC3E}">
        <p14:creationId xmlns:p14="http://schemas.microsoft.com/office/powerpoint/2010/main" val="141382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Potential energy surfaces (PES)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35" y="3032837"/>
            <a:ext cx="4763648" cy="2901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975" y="2742406"/>
            <a:ext cx="3200732" cy="30534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80762" y="6031796"/>
            <a:ext cx="618006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https://www.google.com/url?sa=i&amp;url=http%3A%2F%2Fwwwuser.gwdg.de%2F~ggroenh%2Fresearch.html&amp;psig=AOvVaw3JUnkD5y1MiNgWew9eCb6c&amp;ust=1588191360500000&amp;source=images&amp;cd=vfe&amp;ved=0CAIQjRxqFwoTCJj3nob4i-kCFQAAAAAdAAAAABAa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597" y="6031796"/>
            <a:ext cx="58108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www.google.com/url?sa=i&amp;url=https%3A%2F%2Fcommons.wikimedia.org%2Fwiki%2FFile%3APotential_Energy_Surface_and_Corresponding_Reaction_Coordinate_Diagram.png&amp;psig=AOvVaw3JUnkD5y1MiNgWew9eCb6c&amp;ust=1588191360500000&amp;source=images&amp;cd=vfe&amp;ved=0CAIQjRxqFwoTCJj3nob4i-kCFQAAAAAdAAAAABA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31396" y="776589"/>
                <a:ext cx="6648743" cy="557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396" y="776589"/>
                <a:ext cx="6648743" cy="557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223959" y="1432696"/>
            <a:ext cx="80880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of a given state as a function of nuclear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Multidimensional, but one is often interested in lower-dimensional cuts (profiles)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Topology: minima, maxima, barriers, saddle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Reaction coordinate – a collective transformation of all atoms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 only as a consequence of the BO approximation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E8C66477-3F1B-04F5-ECB5-B05517A16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084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93" y="1343758"/>
            <a:ext cx="5580307" cy="4185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50" y="1336384"/>
            <a:ext cx="5580309" cy="4185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Potential energy surfaces define the reactive dynamics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6300" y="714375"/>
            <a:ext cx="225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Brendan Smith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94742F7C-EB83-0A48-294E-D1A1B7DC5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958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2874" y="96490"/>
            <a:ext cx="10452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Tiers of approximation to the molecular Hamiltonian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087" y="1430138"/>
                <a:ext cx="5590505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8000"/>
                              </a:solidFill>
                            </a:rPr>
                            <m:t> 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087" y="1430138"/>
                <a:ext cx="5590505" cy="619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380684" y="1546187"/>
            <a:ext cx="2370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</a:rPr>
              <a:t>Exact TD-SE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519193" y="2850252"/>
                <a:ext cx="5603329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8000"/>
                              </a:solidFill>
                            </a:rPr>
                            <m:t> 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93" y="2850252"/>
                <a:ext cx="5603329" cy="619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272492" y="3007478"/>
            <a:ext cx="2370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</a:rPr>
              <a:t>TD-SE with the BO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E4A62D-C3C5-7D2D-EA8E-FD7778B5D42A}"/>
              </a:ext>
            </a:extLst>
          </p:cNvPr>
          <p:cNvCxnSpPr>
            <a:cxnSpLocks/>
          </p:cNvCxnSpPr>
          <p:nvPr/>
        </p:nvCxnSpPr>
        <p:spPr>
          <a:xfrm flipH="1">
            <a:off x="4938488" y="1263851"/>
            <a:ext cx="1769807" cy="237024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A4CDE62-43B4-D84A-CEE1-73FE39B94B24}"/>
              </a:ext>
            </a:extLst>
          </p:cNvPr>
          <p:cNvSpPr txBox="1"/>
          <p:nvPr/>
        </p:nvSpPr>
        <p:spPr>
          <a:xfrm>
            <a:off x="7155190" y="982253"/>
            <a:ext cx="2709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Everything is operators!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4A953-B013-9964-0DB4-ADE872468387}"/>
              </a:ext>
            </a:extLst>
          </p:cNvPr>
          <p:cNvSpPr txBox="1"/>
          <p:nvPr/>
        </p:nvSpPr>
        <p:spPr>
          <a:xfrm>
            <a:off x="4542755" y="4381336"/>
            <a:ext cx="754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In general, we still have nuclear kinetic energy operator (for quantum nuclei)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B63164-C640-B68E-C4AB-57557FAC458C}"/>
              </a:ext>
            </a:extLst>
          </p:cNvPr>
          <p:cNvCxnSpPr>
            <a:cxnSpLocks/>
          </p:cNvCxnSpPr>
          <p:nvPr/>
        </p:nvCxnSpPr>
        <p:spPr>
          <a:xfrm flipH="1" flipV="1">
            <a:off x="4371110" y="3448887"/>
            <a:ext cx="956159" cy="928163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34CE1BB-D942-9997-6C57-4DB39D8F3EF8}"/>
              </a:ext>
            </a:extLst>
          </p:cNvPr>
          <p:cNvSpPr txBox="1"/>
          <p:nvPr/>
        </p:nvSpPr>
        <p:spPr>
          <a:xfrm>
            <a:off x="2750873" y="450620"/>
            <a:ext cx="614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Disregard the form of the wavefunction for now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270138-E852-B992-69D5-8B617636F4FB}"/>
              </a:ext>
            </a:extLst>
          </p:cNvPr>
          <p:cNvSpPr txBox="1"/>
          <p:nvPr/>
        </p:nvSpPr>
        <p:spPr>
          <a:xfrm>
            <a:off x="5889150" y="374814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</a:rPr>
              <a:t>Nuclear DOFs are variables – could be independent (quantum) or could be time-dependent (classical path)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B7EF710-3DFB-879F-BBDE-BB50DF07EE9E}"/>
              </a:ext>
            </a:extLst>
          </p:cNvPr>
          <p:cNvCxnSpPr>
            <a:cxnSpLocks/>
          </p:cNvCxnSpPr>
          <p:nvPr/>
        </p:nvCxnSpPr>
        <p:spPr>
          <a:xfrm flipH="1" flipV="1">
            <a:off x="5742782" y="3397009"/>
            <a:ext cx="797246" cy="331753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B406DC0-00A4-C04E-8B57-C82171EB59F6}"/>
              </a:ext>
            </a:extLst>
          </p:cNvPr>
          <p:cNvCxnSpPr>
            <a:cxnSpLocks/>
          </p:cNvCxnSpPr>
          <p:nvPr/>
        </p:nvCxnSpPr>
        <p:spPr>
          <a:xfrm flipH="1" flipV="1">
            <a:off x="6736387" y="3340999"/>
            <a:ext cx="2032582" cy="402856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BC46170-25D2-E4C0-674E-AD27E1F50A62}"/>
              </a:ext>
            </a:extLst>
          </p:cNvPr>
          <p:cNvSpPr txBox="1"/>
          <p:nvPr/>
        </p:nvSpPr>
        <p:spPr>
          <a:xfrm>
            <a:off x="7044391" y="2421472"/>
            <a:ext cx="4589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FF"/>
                </a:solidFill>
              </a:rPr>
              <a:t>Electronic DOFs are still operators (quantum)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BA433A2-C5A4-2D9E-4D7F-D91FA9EEDD30}"/>
              </a:ext>
            </a:extLst>
          </p:cNvPr>
          <p:cNvCxnSpPr>
            <a:cxnSpLocks/>
          </p:cNvCxnSpPr>
          <p:nvPr/>
        </p:nvCxnSpPr>
        <p:spPr>
          <a:xfrm flipH="1">
            <a:off x="4584725" y="2564994"/>
            <a:ext cx="2316115" cy="300382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692FFEC-1249-AFC0-CB02-0DA641FA240D}"/>
                  </a:ext>
                </a:extLst>
              </p:cNvPr>
              <p:cNvSpPr txBox="1"/>
              <p:nvPr/>
            </p:nvSpPr>
            <p:spPr>
              <a:xfrm>
                <a:off x="2605354" y="5079250"/>
                <a:ext cx="6179640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8000"/>
                              </a:solidFill>
                            </a:rPr>
                            <m:t> 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692FFEC-1249-AFC0-CB02-0DA641FA2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354" y="5079250"/>
                <a:ext cx="6179640" cy="619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A82DCC57-0191-B7B2-CDCA-7A8102038AE1}"/>
              </a:ext>
            </a:extLst>
          </p:cNvPr>
          <p:cNvSpPr txBox="1"/>
          <p:nvPr/>
        </p:nvSpPr>
        <p:spPr>
          <a:xfrm>
            <a:off x="65210" y="5079250"/>
            <a:ext cx="2784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</a:rPr>
              <a:t>TD-SE with the classical path approximation (CPA)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E36F1B-AFB6-8F9E-A11A-19D365EF9D89}"/>
              </a:ext>
            </a:extLst>
          </p:cNvPr>
          <p:cNvSpPr txBox="1"/>
          <p:nvPr/>
        </p:nvSpPr>
        <p:spPr>
          <a:xfrm>
            <a:off x="3810438" y="6422233"/>
            <a:ext cx="4541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Kinetic energy is a function of momentum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C4EA53-BDC0-AE89-5ECE-BCC3270FD192}"/>
              </a:ext>
            </a:extLst>
          </p:cNvPr>
          <p:cNvCxnSpPr>
            <a:cxnSpLocks/>
          </p:cNvCxnSpPr>
          <p:nvPr/>
        </p:nvCxnSpPr>
        <p:spPr>
          <a:xfrm flipH="1" flipV="1">
            <a:off x="4584725" y="5622301"/>
            <a:ext cx="956159" cy="928163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E07DD71-7875-C21F-CCA8-CCA7F7E29B8C}"/>
              </a:ext>
            </a:extLst>
          </p:cNvPr>
          <p:cNvSpPr txBox="1"/>
          <p:nvPr/>
        </p:nvSpPr>
        <p:spPr>
          <a:xfrm>
            <a:off x="5752762" y="5944914"/>
            <a:ext cx="4620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Nuclear DOFs are time-dependent variables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729071E-B81B-57F1-D72A-8BE450332945}"/>
              </a:ext>
            </a:extLst>
          </p:cNvPr>
          <p:cNvCxnSpPr>
            <a:cxnSpLocks/>
          </p:cNvCxnSpPr>
          <p:nvPr/>
        </p:nvCxnSpPr>
        <p:spPr>
          <a:xfrm flipH="1" flipV="1">
            <a:off x="5697377" y="5622301"/>
            <a:ext cx="797246" cy="331753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7796ADB-AA87-A654-C455-D91425ECCF6C}"/>
              </a:ext>
            </a:extLst>
          </p:cNvPr>
          <p:cNvCxnSpPr>
            <a:cxnSpLocks/>
          </p:cNvCxnSpPr>
          <p:nvPr/>
        </p:nvCxnSpPr>
        <p:spPr>
          <a:xfrm flipH="1" flipV="1">
            <a:off x="6904568" y="5566246"/>
            <a:ext cx="2032582" cy="402856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7" descr="Image result for ub logo">
            <a:extLst>
              <a:ext uri="{FF2B5EF4-FFF2-40B4-BE49-F238E27FC236}">
                <a16:creationId xmlns:a16="http://schemas.microsoft.com/office/drawing/2014/main" id="{986A5385-AED3-3B35-8102-2B692366A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609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413449" y="3165509"/>
            <a:ext cx="2640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1 term is sufficient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4670426" y="6161088"/>
            <a:ext cx="2898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Reaction coordinate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 rot="-5400000">
            <a:off x="517862" y="5004594"/>
            <a:ext cx="1150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Energy</a:t>
            </a:r>
          </a:p>
        </p:txBody>
      </p:sp>
      <p:sp>
        <p:nvSpPr>
          <p:cNvPr id="11271" name="Line 7"/>
          <p:cNvSpPr>
            <a:spLocks noChangeShapeType="1"/>
          </p:cNvSpPr>
          <p:nvPr/>
        </p:nvSpPr>
        <p:spPr bwMode="auto">
          <a:xfrm>
            <a:off x="1512430" y="3470275"/>
            <a:ext cx="0" cy="317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2" name="Line 8"/>
          <p:cNvSpPr>
            <a:spLocks noChangeShapeType="1"/>
          </p:cNvSpPr>
          <p:nvPr/>
        </p:nvSpPr>
        <p:spPr bwMode="auto">
          <a:xfrm flipV="1">
            <a:off x="1512430" y="6667499"/>
            <a:ext cx="10021089" cy="807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>
            <a:off x="2464594" y="5378193"/>
            <a:ext cx="1066800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2202992" y="3730451"/>
            <a:ext cx="334258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Adiabatic Dynamics</a:t>
            </a:r>
          </a:p>
        </p:txBody>
      </p:sp>
      <p:sp>
        <p:nvSpPr>
          <p:cNvPr id="11275" name="Freeform 11"/>
          <p:cNvSpPr>
            <a:spLocks/>
          </p:cNvSpPr>
          <p:nvPr/>
        </p:nvSpPr>
        <p:spPr bwMode="auto">
          <a:xfrm>
            <a:off x="7367919" y="4657725"/>
            <a:ext cx="4165600" cy="1612900"/>
          </a:xfrm>
          <a:custGeom>
            <a:avLst/>
            <a:gdLst>
              <a:gd name="T0" fmla="*/ 0 w 4926"/>
              <a:gd name="T1" fmla="*/ 0 h 1832"/>
              <a:gd name="T2" fmla="*/ 2147483646 w 4926"/>
              <a:gd name="T3" fmla="*/ 2147483646 h 1832"/>
              <a:gd name="T4" fmla="*/ 2147483646 w 4926"/>
              <a:gd name="T5" fmla="*/ 2147483646 h 1832"/>
              <a:gd name="T6" fmla="*/ 2147483646 w 4926"/>
              <a:gd name="T7" fmla="*/ 2147483646 h 1832"/>
              <a:gd name="T8" fmla="*/ 2147483646 w 4926"/>
              <a:gd name="T9" fmla="*/ 2147483646 h 1832"/>
              <a:gd name="T10" fmla="*/ 2147483646 w 4926"/>
              <a:gd name="T11" fmla="*/ 2147483646 h 1832"/>
              <a:gd name="T12" fmla="*/ 2147483646 w 4926"/>
              <a:gd name="T13" fmla="*/ 2147483646 h 1832"/>
              <a:gd name="T14" fmla="*/ 2147483646 w 4926"/>
              <a:gd name="T15" fmla="*/ 2147483646 h 1832"/>
              <a:gd name="T16" fmla="*/ 2147483646 w 4926"/>
              <a:gd name="T17" fmla="*/ 2147483646 h 1832"/>
              <a:gd name="T18" fmla="*/ 2147483646 w 4926"/>
              <a:gd name="T19" fmla="*/ 2147483646 h 1832"/>
              <a:gd name="T20" fmla="*/ 2147483646 w 4926"/>
              <a:gd name="T21" fmla="*/ 2147483646 h 1832"/>
              <a:gd name="T22" fmla="*/ 2147483646 w 4926"/>
              <a:gd name="T23" fmla="*/ 2147483646 h 1832"/>
              <a:gd name="T24" fmla="*/ 2147483646 w 4926"/>
              <a:gd name="T25" fmla="*/ 2147483646 h 1832"/>
              <a:gd name="T26" fmla="*/ 2147483646 w 4926"/>
              <a:gd name="T27" fmla="*/ 2147483646 h 1832"/>
              <a:gd name="T28" fmla="*/ 2147483646 w 4926"/>
              <a:gd name="T29" fmla="*/ 2147483646 h 1832"/>
              <a:gd name="T30" fmla="*/ 2147483646 w 4926"/>
              <a:gd name="T31" fmla="*/ 2147483646 h 183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4926" h="1832">
                <a:moveTo>
                  <a:pt x="0" y="0"/>
                </a:moveTo>
                <a:cubicBezTo>
                  <a:pt x="33" y="79"/>
                  <a:pt x="124" y="293"/>
                  <a:pt x="196" y="477"/>
                </a:cubicBezTo>
                <a:cubicBezTo>
                  <a:pt x="268" y="661"/>
                  <a:pt x="348" y="936"/>
                  <a:pt x="432" y="1104"/>
                </a:cubicBezTo>
                <a:cubicBezTo>
                  <a:pt x="516" y="1272"/>
                  <a:pt x="603" y="1395"/>
                  <a:pt x="699" y="1483"/>
                </a:cubicBezTo>
                <a:cubicBezTo>
                  <a:pt x="795" y="1571"/>
                  <a:pt x="901" y="1635"/>
                  <a:pt x="1008" y="1632"/>
                </a:cubicBezTo>
                <a:cubicBezTo>
                  <a:pt x="1115" y="1629"/>
                  <a:pt x="1256" y="1482"/>
                  <a:pt x="1340" y="1467"/>
                </a:cubicBezTo>
                <a:cubicBezTo>
                  <a:pt x="1424" y="1452"/>
                  <a:pt x="1461" y="1521"/>
                  <a:pt x="1510" y="1540"/>
                </a:cubicBezTo>
                <a:cubicBezTo>
                  <a:pt x="1559" y="1559"/>
                  <a:pt x="1572" y="1601"/>
                  <a:pt x="1632" y="1584"/>
                </a:cubicBezTo>
                <a:cubicBezTo>
                  <a:pt x="1692" y="1567"/>
                  <a:pt x="1792" y="1464"/>
                  <a:pt x="1872" y="1440"/>
                </a:cubicBezTo>
                <a:cubicBezTo>
                  <a:pt x="1952" y="1416"/>
                  <a:pt x="1984" y="1384"/>
                  <a:pt x="2112" y="1440"/>
                </a:cubicBezTo>
                <a:cubicBezTo>
                  <a:pt x="2240" y="1496"/>
                  <a:pt x="2496" y="1720"/>
                  <a:pt x="2640" y="1776"/>
                </a:cubicBezTo>
                <a:cubicBezTo>
                  <a:pt x="2784" y="1832"/>
                  <a:pt x="2864" y="1824"/>
                  <a:pt x="2976" y="1776"/>
                </a:cubicBezTo>
                <a:cubicBezTo>
                  <a:pt x="3088" y="1728"/>
                  <a:pt x="3178" y="1595"/>
                  <a:pt x="3312" y="1488"/>
                </a:cubicBezTo>
                <a:cubicBezTo>
                  <a:pt x="3446" y="1381"/>
                  <a:pt x="3592" y="1219"/>
                  <a:pt x="3782" y="1134"/>
                </a:cubicBezTo>
                <a:cubicBezTo>
                  <a:pt x="3972" y="1049"/>
                  <a:pt x="4264" y="1011"/>
                  <a:pt x="4455" y="980"/>
                </a:cubicBezTo>
                <a:cubicBezTo>
                  <a:pt x="4646" y="949"/>
                  <a:pt x="4828" y="955"/>
                  <a:pt x="4926" y="948"/>
                </a:cubicBezTo>
              </a:path>
            </a:pathLst>
          </a:custGeom>
          <a:noFill/>
          <a:ln w="762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6" name="Freeform 12"/>
          <p:cNvSpPr>
            <a:spLocks/>
          </p:cNvSpPr>
          <p:nvPr/>
        </p:nvSpPr>
        <p:spPr bwMode="auto">
          <a:xfrm>
            <a:off x="7748920" y="3943351"/>
            <a:ext cx="2989263" cy="1476375"/>
          </a:xfrm>
          <a:custGeom>
            <a:avLst/>
            <a:gdLst>
              <a:gd name="T0" fmla="*/ 0 w 1361"/>
              <a:gd name="T1" fmla="*/ 0 h 930"/>
              <a:gd name="T2" fmla="*/ 2147483646 w 1361"/>
              <a:gd name="T3" fmla="*/ 2147483646 h 930"/>
              <a:gd name="T4" fmla="*/ 2147483646 w 1361"/>
              <a:gd name="T5" fmla="*/ 2147483646 h 930"/>
              <a:gd name="T6" fmla="*/ 2147483646 w 1361"/>
              <a:gd name="T7" fmla="*/ 2147483646 h 930"/>
              <a:gd name="T8" fmla="*/ 2147483646 w 1361"/>
              <a:gd name="T9" fmla="*/ 2147483646 h 930"/>
              <a:gd name="T10" fmla="*/ 2147483646 w 1361"/>
              <a:gd name="T11" fmla="*/ 2147483646 h 930"/>
              <a:gd name="T12" fmla="*/ 2147483646 w 1361"/>
              <a:gd name="T13" fmla="*/ 2147483646 h 930"/>
              <a:gd name="T14" fmla="*/ 2147483646 w 1361"/>
              <a:gd name="T15" fmla="*/ 2147483646 h 930"/>
              <a:gd name="T16" fmla="*/ 2147483646 w 1361"/>
              <a:gd name="T17" fmla="*/ 2147483646 h 930"/>
              <a:gd name="T18" fmla="*/ 2147483646 w 1361"/>
              <a:gd name="T19" fmla="*/ 2147483646 h 930"/>
              <a:gd name="T20" fmla="*/ 2147483646 w 1361"/>
              <a:gd name="T21" fmla="*/ 2147483646 h 93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61" h="930">
                <a:moveTo>
                  <a:pt x="0" y="0"/>
                </a:moveTo>
                <a:cubicBezTo>
                  <a:pt x="9" y="40"/>
                  <a:pt x="21" y="123"/>
                  <a:pt x="49" y="238"/>
                </a:cubicBezTo>
                <a:cubicBezTo>
                  <a:pt x="77" y="353"/>
                  <a:pt x="125" y="580"/>
                  <a:pt x="168" y="691"/>
                </a:cubicBezTo>
                <a:cubicBezTo>
                  <a:pt x="212" y="802"/>
                  <a:pt x="271" y="878"/>
                  <a:pt x="311" y="904"/>
                </a:cubicBezTo>
                <a:cubicBezTo>
                  <a:pt x="352" y="930"/>
                  <a:pt x="378" y="878"/>
                  <a:pt x="410" y="847"/>
                </a:cubicBezTo>
                <a:cubicBezTo>
                  <a:pt x="443" y="815"/>
                  <a:pt x="480" y="723"/>
                  <a:pt x="507" y="716"/>
                </a:cubicBezTo>
                <a:cubicBezTo>
                  <a:pt x="533" y="709"/>
                  <a:pt x="545" y="781"/>
                  <a:pt x="567" y="806"/>
                </a:cubicBezTo>
                <a:cubicBezTo>
                  <a:pt x="590" y="832"/>
                  <a:pt x="610" y="869"/>
                  <a:pt x="640" y="869"/>
                </a:cubicBezTo>
                <a:cubicBezTo>
                  <a:pt x="670" y="869"/>
                  <a:pt x="701" y="830"/>
                  <a:pt x="749" y="806"/>
                </a:cubicBezTo>
                <a:cubicBezTo>
                  <a:pt x="796" y="783"/>
                  <a:pt x="824" y="745"/>
                  <a:pt x="926" y="730"/>
                </a:cubicBezTo>
                <a:cubicBezTo>
                  <a:pt x="1028" y="715"/>
                  <a:pt x="1271" y="720"/>
                  <a:pt x="1361" y="718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7" name="Freeform 13"/>
          <p:cNvSpPr>
            <a:spLocks/>
          </p:cNvSpPr>
          <p:nvPr/>
        </p:nvSpPr>
        <p:spPr bwMode="auto">
          <a:xfrm>
            <a:off x="1670948" y="3279775"/>
            <a:ext cx="2592387" cy="1746250"/>
          </a:xfrm>
          <a:custGeom>
            <a:avLst/>
            <a:gdLst>
              <a:gd name="T0" fmla="*/ 0 w 1633"/>
              <a:gd name="T1" fmla="*/ 0 h 1100"/>
              <a:gd name="T2" fmla="*/ 2147483646 w 1633"/>
              <a:gd name="T3" fmla="*/ 2147483646 h 1100"/>
              <a:gd name="T4" fmla="*/ 2147483646 w 1633"/>
              <a:gd name="T5" fmla="*/ 2147483646 h 1100"/>
              <a:gd name="T6" fmla="*/ 2147483646 w 1633"/>
              <a:gd name="T7" fmla="*/ 2147483646 h 1100"/>
              <a:gd name="T8" fmla="*/ 2147483646 w 1633"/>
              <a:gd name="T9" fmla="*/ 2147483646 h 1100"/>
              <a:gd name="T10" fmla="*/ 2147483646 w 1633"/>
              <a:gd name="T11" fmla="*/ 2147483646 h 1100"/>
              <a:gd name="T12" fmla="*/ 2147483646 w 1633"/>
              <a:gd name="T13" fmla="*/ 2147483646 h 1100"/>
              <a:gd name="T14" fmla="*/ 2147483646 w 1633"/>
              <a:gd name="T15" fmla="*/ 2147483646 h 1100"/>
              <a:gd name="T16" fmla="*/ 2147483646 w 1633"/>
              <a:gd name="T17" fmla="*/ 2147483646 h 11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633" h="1100">
                <a:moveTo>
                  <a:pt x="0" y="0"/>
                </a:moveTo>
                <a:cubicBezTo>
                  <a:pt x="7" y="48"/>
                  <a:pt x="20" y="159"/>
                  <a:pt x="45" y="279"/>
                </a:cubicBezTo>
                <a:cubicBezTo>
                  <a:pt x="70" y="399"/>
                  <a:pt x="111" y="599"/>
                  <a:pt x="152" y="723"/>
                </a:cubicBezTo>
                <a:cubicBezTo>
                  <a:pt x="192" y="847"/>
                  <a:pt x="243" y="959"/>
                  <a:pt x="289" y="1022"/>
                </a:cubicBezTo>
                <a:cubicBezTo>
                  <a:pt x="335" y="1085"/>
                  <a:pt x="379" y="1100"/>
                  <a:pt x="427" y="1100"/>
                </a:cubicBezTo>
                <a:cubicBezTo>
                  <a:pt x="475" y="1100"/>
                  <a:pt x="520" y="1049"/>
                  <a:pt x="576" y="1022"/>
                </a:cubicBezTo>
                <a:cubicBezTo>
                  <a:pt x="632" y="996"/>
                  <a:pt x="670" y="964"/>
                  <a:pt x="763" y="940"/>
                </a:cubicBezTo>
                <a:cubicBezTo>
                  <a:pt x="856" y="916"/>
                  <a:pt x="990" y="896"/>
                  <a:pt x="1135" y="878"/>
                </a:cubicBezTo>
                <a:cubicBezTo>
                  <a:pt x="1279" y="860"/>
                  <a:pt x="1456" y="846"/>
                  <a:pt x="1633" y="831"/>
                </a:cubicBez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8" name="Freeform 14"/>
          <p:cNvSpPr>
            <a:spLocks/>
          </p:cNvSpPr>
          <p:nvPr/>
        </p:nvSpPr>
        <p:spPr bwMode="auto">
          <a:xfrm>
            <a:off x="1567992" y="5046662"/>
            <a:ext cx="3200400" cy="1290638"/>
          </a:xfrm>
          <a:custGeom>
            <a:avLst/>
            <a:gdLst>
              <a:gd name="T0" fmla="*/ 0 w 4900"/>
              <a:gd name="T1" fmla="*/ 0 h 1797"/>
              <a:gd name="T2" fmla="*/ 2147483646 w 4900"/>
              <a:gd name="T3" fmla="*/ 2147483646 h 1797"/>
              <a:gd name="T4" fmla="*/ 2147483646 w 4900"/>
              <a:gd name="T5" fmla="*/ 2147483646 h 1797"/>
              <a:gd name="T6" fmla="*/ 2147483646 w 4900"/>
              <a:gd name="T7" fmla="*/ 2147483646 h 1797"/>
              <a:gd name="T8" fmla="*/ 2147483646 w 4900"/>
              <a:gd name="T9" fmla="*/ 2147483646 h 1797"/>
              <a:gd name="T10" fmla="*/ 2147483646 w 4900"/>
              <a:gd name="T11" fmla="*/ 2147483646 h 1797"/>
              <a:gd name="T12" fmla="*/ 2147483646 w 4900"/>
              <a:gd name="T13" fmla="*/ 2147483646 h 1797"/>
              <a:gd name="T14" fmla="*/ 2147483646 w 4900"/>
              <a:gd name="T15" fmla="*/ 2147483646 h 1797"/>
              <a:gd name="T16" fmla="*/ 2147483646 w 4900"/>
              <a:gd name="T17" fmla="*/ 2147483646 h 1797"/>
              <a:gd name="T18" fmla="*/ 2147483646 w 4900"/>
              <a:gd name="T19" fmla="*/ 2147483646 h 1797"/>
              <a:gd name="T20" fmla="*/ 2147483646 w 4900"/>
              <a:gd name="T21" fmla="*/ 2147483646 h 1797"/>
              <a:gd name="T22" fmla="*/ 2147483646 w 4900"/>
              <a:gd name="T23" fmla="*/ 2147483646 h 1797"/>
              <a:gd name="T24" fmla="*/ 2147483646 w 4900"/>
              <a:gd name="T25" fmla="*/ 2147483646 h 179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900" h="1797">
                <a:moveTo>
                  <a:pt x="0" y="0"/>
                </a:moveTo>
                <a:cubicBezTo>
                  <a:pt x="22" y="174"/>
                  <a:pt x="45" y="348"/>
                  <a:pt x="138" y="559"/>
                </a:cubicBezTo>
                <a:cubicBezTo>
                  <a:pt x="231" y="770"/>
                  <a:pt x="412" y="1088"/>
                  <a:pt x="559" y="1264"/>
                </a:cubicBezTo>
                <a:cubicBezTo>
                  <a:pt x="706" y="1440"/>
                  <a:pt x="858" y="1590"/>
                  <a:pt x="1023" y="1616"/>
                </a:cubicBezTo>
                <a:cubicBezTo>
                  <a:pt x="1188" y="1642"/>
                  <a:pt x="1399" y="1462"/>
                  <a:pt x="1547" y="1419"/>
                </a:cubicBezTo>
                <a:cubicBezTo>
                  <a:pt x="1695" y="1376"/>
                  <a:pt x="1786" y="1343"/>
                  <a:pt x="1909" y="1359"/>
                </a:cubicBezTo>
                <a:cubicBezTo>
                  <a:pt x="2032" y="1375"/>
                  <a:pt x="2184" y="1456"/>
                  <a:pt x="2287" y="1513"/>
                </a:cubicBezTo>
                <a:cubicBezTo>
                  <a:pt x="2390" y="1570"/>
                  <a:pt x="2471" y="1665"/>
                  <a:pt x="2527" y="1702"/>
                </a:cubicBezTo>
                <a:cubicBezTo>
                  <a:pt x="2583" y="1739"/>
                  <a:pt x="2545" y="1731"/>
                  <a:pt x="2622" y="1737"/>
                </a:cubicBezTo>
                <a:cubicBezTo>
                  <a:pt x="2699" y="1743"/>
                  <a:pt x="2859" y="1797"/>
                  <a:pt x="2992" y="1737"/>
                </a:cubicBezTo>
                <a:cubicBezTo>
                  <a:pt x="3125" y="1677"/>
                  <a:pt x="3263" y="1472"/>
                  <a:pt x="3422" y="1376"/>
                </a:cubicBezTo>
                <a:cubicBezTo>
                  <a:pt x="3581" y="1280"/>
                  <a:pt x="3700" y="1234"/>
                  <a:pt x="3946" y="1161"/>
                </a:cubicBezTo>
                <a:cubicBezTo>
                  <a:pt x="4192" y="1088"/>
                  <a:pt x="4546" y="1012"/>
                  <a:pt x="4900" y="937"/>
                </a:cubicBezTo>
              </a:path>
            </a:pathLst>
          </a:custGeom>
          <a:noFill/>
          <a:ln w="762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9" name="Text Box 15"/>
          <p:cNvSpPr txBox="1">
            <a:spLocks noChangeArrowheads="1"/>
          </p:cNvSpPr>
          <p:nvPr/>
        </p:nvSpPr>
        <p:spPr bwMode="auto">
          <a:xfrm>
            <a:off x="7851058" y="3596601"/>
            <a:ext cx="41232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Non-Adiabatic Dynamics</a:t>
            </a:r>
          </a:p>
        </p:txBody>
      </p:sp>
      <p:sp>
        <p:nvSpPr>
          <p:cNvPr id="11280" name="Text Box 16"/>
          <p:cNvSpPr txBox="1">
            <a:spLocks noChangeArrowheads="1"/>
          </p:cNvSpPr>
          <p:nvPr/>
        </p:nvSpPr>
        <p:spPr bwMode="auto">
          <a:xfrm>
            <a:off x="8483600" y="3113088"/>
            <a:ext cx="345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Need more than 1 state </a:t>
            </a:r>
          </a:p>
        </p:txBody>
      </p:sp>
      <p:sp>
        <p:nvSpPr>
          <p:cNvPr id="11281" name="Line 17"/>
          <p:cNvSpPr>
            <a:spLocks noChangeShapeType="1"/>
          </p:cNvSpPr>
          <p:nvPr/>
        </p:nvSpPr>
        <p:spPr bwMode="auto">
          <a:xfrm flipH="1">
            <a:off x="9196719" y="5343525"/>
            <a:ext cx="0" cy="60960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3" name="Line 19"/>
          <p:cNvSpPr>
            <a:spLocks noChangeShapeType="1"/>
          </p:cNvSpPr>
          <p:nvPr/>
        </p:nvSpPr>
        <p:spPr bwMode="auto">
          <a:xfrm flipH="1">
            <a:off x="2463347" y="1649314"/>
            <a:ext cx="1409689" cy="992316"/>
          </a:xfrm>
          <a:prstGeom prst="line">
            <a:avLst/>
          </a:prstGeom>
          <a:noFill/>
          <a:ln w="1270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4" name="Line 20"/>
          <p:cNvSpPr>
            <a:spLocks noChangeShapeType="1"/>
          </p:cNvSpPr>
          <p:nvPr/>
        </p:nvSpPr>
        <p:spPr bwMode="auto">
          <a:xfrm>
            <a:off x="7569201" y="1685224"/>
            <a:ext cx="1972032" cy="1279197"/>
          </a:xfrm>
          <a:prstGeom prst="line">
            <a:avLst/>
          </a:prstGeom>
          <a:noFill/>
          <a:ln w="1270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2308" name="Picture 25" descr="204Schroding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79" y="798149"/>
            <a:ext cx="1600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90" name="Oval 26"/>
          <p:cNvSpPr>
            <a:spLocks noChangeArrowheads="1"/>
          </p:cNvSpPr>
          <p:nvPr/>
        </p:nvSpPr>
        <p:spPr bwMode="auto">
          <a:xfrm>
            <a:off x="1821992" y="5465762"/>
            <a:ext cx="381000" cy="381000"/>
          </a:xfrm>
          <a:prstGeom prst="ellipse">
            <a:avLst/>
          </a:prstGeom>
          <a:gradFill rotWithShape="1">
            <a:gsLst>
              <a:gs pos="0">
                <a:srgbClr val="008000"/>
              </a:gs>
              <a:gs pos="100000">
                <a:srgbClr val="003B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291" name="Oval 27"/>
          <p:cNvSpPr>
            <a:spLocks noChangeArrowheads="1"/>
          </p:cNvSpPr>
          <p:nvPr/>
        </p:nvSpPr>
        <p:spPr bwMode="auto">
          <a:xfrm>
            <a:off x="7901319" y="4352925"/>
            <a:ext cx="381000" cy="381000"/>
          </a:xfrm>
          <a:prstGeom prst="ellipse">
            <a:avLst/>
          </a:prstGeom>
          <a:gradFill rotWithShape="1">
            <a:gsLst>
              <a:gs pos="0">
                <a:srgbClr val="008000"/>
              </a:gs>
              <a:gs pos="100000">
                <a:srgbClr val="003B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6" name="TextBox 25"/>
          <p:cNvSpPr txBox="1"/>
          <p:nvPr/>
        </p:nvSpPr>
        <p:spPr>
          <a:xfrm>
            <a:off x="422787" y="64122"/>
            <a:ext cx="9861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Adiabatic Approximation. Adiabatic and Nonadiabatic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955446" y="691099"/>
                <a:ext cx="3742178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446" y="691099"/>
                <a:ext cx="3742178" cy="619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3955446" y="1348884"/>
                <a:ext cx="3758080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446" y="1348884"/>
                <a:ext cx="3758080" cy="764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AF2A53A-4BCC-AB65-CB4C-2450B41B4EC0}"/>
              </a:ext>
            </a:extLst>
          </p:cNvPr>
          <p:cNvSpPr txBox="1"/>
          <p:nvPr/>
        </p:nvSpPr>
        <p:spPr>
          <a:xfrm>
            <a:off x="3673880" y="2043667"/>
            <a:ext cx="4227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Except for in the exact factorization ansatz!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1A8F0-7CD6-944C-9AEF-FD2B708A4E03}"/>
              </a:ext>
            </a:extLst>
          </p:cNvPr>
          <p:cNvSpPr txBox="1"/>
          <p:nvPr/>
        </p:nvSpPr>
        <p:spPr>
          <a:xfrm>
            <a:off x="225389" y="2624531"/>
            <a:ext cx="506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Adiabatic approximation: </a:t>
            </a:r>
            <a:r>
              <a:rPr lang="en-US" sz="2000" dirty="0">
                <a:solidFill>
                  <a:srgbClr val="FF0000"/>
                </a:solidFill>
              </a:rPr>
              <a:t>keep only one term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CDC2B6-0D58-C034-28DF-0381C96CCD56}"/>
              </a:ext>
            </a:extLst>
          </p:cNvPr>
          <p:cNvSpPr txBox="1"/>
          <p:nvPr/>
        </p:nvSpPr>
        <p:spPr>
          <a:xfrm>
            <a:off x="5293056" y="4491652"/>
            <a:ext cx="1723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8000"/>
                </a:solidFill>
              </a:rPr>
              <a:t>Where is the BO approximation?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6F27C7D-53DF-F1D0-B3E7-DE01C7937EFC}"/>
              </a:ext>
            </a:extLst>
          </p:cNvPr>
          <p:cNvSpPr/>
          <p:nvPr/>
        </p:nvSpPr>
        <p:spPr>
          <a:xfrm rot="10800000">
            <a:off x="6155017" y="2443651"/>
            <a:ext cx="311664" cy="1928849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5" name="Picture 7" descr="Image result for ub logo">
            <a:extLst>
              <a:ext uri="{FF2B5EF4-FFF2-40B4-BE49-F238E27FC236}">
                <a16:creationId xmlns:a16="http://schemas.microsoft.com/office/drawing/2014/main" id="{7BF5DD58-9182-F73B-F833-CEA816F95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35544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00097" y="43492"/>
            <a:ext cx="7213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When NA dynamics is needed: Failure of the Born-Oppenheimer Approximation</a:t>
            </a:r>
          </a:p>
        </p:txBody>
      </p:sp>
      <p:sp>
        <p:nvSpPr>
          <p:cNvPr id="6" name="Freeform 5"/>
          <p:cNvSpPr/>
          <p:nvPr/>
        </p:nvSpPr>
        <p:spPr>
          <a:xfrm>
            <a:off x="5295900" y="2628901"/>
            <a:ext cx="2461262" cy="1826830"/>
          </a:xfrm>
          <a:custGeom>
            <a:avLst/>
            <a:gdLst>
              <a:gd name="connsiteX0" fmla="*/ 0 w 3200400"/>
              <a:gd name="connsiteY0" fmla="*/ 0 h 1782186"/>
              <a:gd name="connsiteX1" fmla="*/ 609600 w 3200400"/>
              <a:gd name="connsiteY1" fmla="*/ 1762125 h 1782186"/>
              <a:gd name="connsiteX2" fmla="*/ 1533525 w 3200400"/>
              <a:gd name="connsiteY2" fmla="*/ 942975 h 1782186"/>
              <a:gd name="connsiteX3" fmla="*/ 3200400 w 3200400"/>
              <a:gd name="connsiteY3" fmla="*/ 781050 h 178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1782186">
                <a:moveTo>
                  <a:pt x="0" y="0"/>
                </a:moveTo>
                <a:cubicBezTo>
                  <a:pt x="177006" y="802481"/>
                  <a:pt x="354013" y="1604963"/>
                  <a:pt x="609600" y="1762125"/>
                </a:cubicBezTo>
                <a:cubicBezTo>
                  <a:pt x="865187" y="1919287"/>
                  <a:pt x="1101725" y="1106488"/>
                  <a:pt x="1533525" y="942975"/>
                </a:cubicBezTo>
                <a:cubicBezTo>
                  <a:pt x="1965325" y="779463"/>
                  <a:pt x="2582862" y="780256"/>
                  <a:pt x="3200400" y="78105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143375" y="2533651"/>
            <a:ext cx="3458108" cy="2496363"/>
          </a:xfrm>
          <a:custGeom>
            <a:avLst/>
            <a:gdLst>
              <a:gd name="connsiteX0" fmla="*/ 0 w 4162425"/>
              <a:gd name="connsiteY0" fmla="*/ 0 h 2429688"/>
              <a:gd name="connsiteX1" fmla="*/ 1019175 w 4162425"/>
              <a:gd name="connsiteY1" fmla="*/ 2333625 h 2429688"/>
              <a:gd name="connsiteX2" fmla="*/ 1981200 w 4162425"/>
              <a:gd name="connsiteY2" fmla="*/ 2009775 h 2429688"/>
              <a:gd name="connsiteX3" fmla="*/ 2838450 w 4162425"/>
              <a:gd name="connsiteY3" fmla="*/ 2266950 h 2429688"/>
              <a:gd name="connsiteX4" fmla="*/ 4162425 w 4162425"/>
              <a:gd name="connsiteY4" fmla="*/ 2305050 h 242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2425" h="2429688">
                <a:moveTo>
                  <a:pt x="0" y="0"/>
                </a:moveTo>
                <a:cubicBezTo>
                  <a:pt x="344487" y="999331"/>
                  <a:pt x="688975" y="1998663"/>
                  <a:pt x="1019175" y="2333625"/>
                </a:cubicBezTo>
                <a:cubicBezTo>
                  <a:pt x="1349375" y="2668588"/>
                  <a:pt x="1677988" y="2020888"/>
                  <a:pt x="1981200" y="2009775"/>
                </a:cubicBezTo>
                <a:cubicBezTo>
                  <a:pt x="2284413" y="1998663"/>
                  <a:pt x="2474913" y="2217738"/>
                  <a:pt x="2838450" y="2266950"/>
                </a:cubicBezTo>
                <a:cubicBezTo>
                  <a:pt x="3201987" y="2316162"/>
                  <a:pt x="3682206" y="2310606"/>
                  <a:pt x="4162425" y="230505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67180" y="1610759"/>
                <a:ext cx="943335" cy="619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80" y="1610759"/>
                <a:ext cx="943335" cy="6194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996264" y="1400150"/>
            <a:ext cx="6643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 atoms (e.g. H – quantum nuclear effects)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high-energy (momentum) – e.g. colliding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degeneracies of quantum states (bond-breaking, plasmas, metals)</a:t>
            </a:r>
          </a:p>
        </p:txBody>
      </p:sp>
      <p:sp>
        <p:nvSpPr>
          <p:cNvPr id="11" name="Oval 10"/>
          <p:cNvSpPr/>
          <p:nvPr/>
        </p:nvSpPr>
        <p:spPr>
          <a:xfrm>
            <a:off x="5448301" y="3922332"/>
            <a:ext cx="695325" cy="12573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033712" y="3596429"/>
            <a:ext cx="1457325" cy="91243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62125" y="4735492"/>
            <a:ext cx="2548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 approximation is fine,</a:t>
            </a:r>
          </a:p>
          <a:p>
            <a:r>
              <a:rPr lang="en-US" dirty="0"/>
              <a:t>adiabatic regime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7100890" y="3503316"/>
            <a:ext cx="1851661" cy="89969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478383" y="4553778"/>
            <a:ext cx="30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 approximation is fine,</a:t>
            </a:r>
          </a:p>
          <a:p>
            <a:r>
              <a:rPr lang="en-US" dirty="0"/>
              <a:t>adiabatic regime</a:t>
            </a:r>
          </a:p>
        </p:txBody>
      </p:sp>
      <p:cxnSp>
        <p:nvCxnSpPr>
          <p:cNvPr id="20" name="Straight Arrow Connector 19"/>
          <p:cNvCxnSpPr>
            <a:endCxn id="11" idx="4"/>
          </p:cNvCxnSpPr>
          <p:nvPr/>
        </p:nvCxnSpPr>
        <p:spPr>
          <a:xfrm flipV="1">
            <a:off x="5638801" y="5179633"/>
            <a:ext cx="157163" cy="92708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08520" y="6256334"/>
            <a:ext cx="6005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BO approximation breaks down here, non-adiabatic regime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5A95AA16-4F2B-D331-4D30-FF85482C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314C35-79CC-E90E-A9D7-238D131D5E5A}"/>
                  </a:ext>
                </a:extLst>
              </p:cNvPr>
              <p:cNvSpPr txBox="1"/>
              <p:nvPr/>
            </p:nvSpPr>
            <p:spPr>
              <a:xfrm>
                <a:off x="551801" y="1713941"/>
                <a:ext cx="2002728" cy="4469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𝑘𝑖𝑛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≫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314C35-79CC-E90E-A9D7-238D131D5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1" y="1713941"/>
                <a:ext cx="2002728" cy="446917"/>
              </a:xfrm>
              <a:prstGeom prst="rect">
                <a:avLst/>
              </a:prstGeom>
              <a:blipFill>
                <a:blip r:embed="rId4"/>
                <a:stretch>
                  <a:fillRect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652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13510" y="2866474"/>
                <a:ext cx="3451073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510" y="2866474"/>
                <a:ext cx="3451073" cy="7645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449543" y="5895382"/>
                <a:ext cx="3669531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543" y="5895382"/>
                <a:ext cx="3669531" cy="7645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029566" y="3018394"/>
                <a:ext cx="28784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566" y="3018394"/>
                <a:ext cx="2878480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198081" y="1647716"/>
                <a:ext cx="28664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081" y="1647716"/>
                <a:ext cx="286642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417381" y="1704628"/>
            <a:ext cx="2143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</a:rPr>
              <a:t>Exact factorization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9535" y="2770759"/>
            <a:ext cx="389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000"/>
                </a:solidFill>
              </a:rPr>
              <a:t>Quantum nuclei, with BO approximation (AIMS, QTAG, etc.)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3402" y="858184"/>
                <a:ext cx="111399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solution largely depends on the approximation we make to represent the total wavefunction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02" y="858184"/>
                <a:ext cx="11139947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591208" y="6412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Tiers of approximations to the wavefunction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66952" y="1115822"/>
            <a:ext cx="188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Nonadiabatic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64507" y="1133331"/>
            <a:ext cx="1388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Adiabatic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9774" y="4209346"/>
            <a:ext cx="3764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8000"/>
                </a:solidFill>
              </a:rPr>
              <a:t>Wavepacket</a:t>
            </a:r>
            <a:r>
              <a:rPr lang="en-US" sz="2000" b="1" dirty="0">
                <a:solidFill>
                  <a:srgbClr val="008000"/>
                </a:solidFill>
              </a:rPr>
              <a:t>-dressed trajectories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8930027" y="6124824"/>
                <a:ext cx="32498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027" y="6124824"/>
                <a:ext cx="324986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/>
          <p:cNvSpPr/>
          <p:nvPr/>
        </p:nvSpPr>
        <p:spPr>
          <a:xfrm>
            <a:off x="6141434" y="2379075"/>
            <a:ext cx="285750" cy="494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Down Arrow 25"/>
          <p:cNvSpPr/>
          <p:nvPr/>
        </p:nvSpPr>
        <p:spPr>
          <a:xfrm>
            <a:off x="6168760" y="3620495"/>
            <a:ext cx="285750" cy="494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Right Arrow 27"/>
          <p:cNvSpPr/>
          <p:nvPr/>
        </p:nvSpPr>
        <p:spPr>
          <a:xfrm>
            <a:off x="8307146" y="3079480"/>
            <a:ext cx="643429" cy="338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ight Arrow 30"/>
          <p:cNvSpPr/>
          <p:nvPr/>
        </p:nvSpPr>
        <p:spPr>
          <a:xfrm>
            <a:off x="8238319" y="6079500"/>
            <a:ext cx="643429" cy="338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121479" y="2066681"/>
                <a:ext cx="2692725" cy="4476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=1,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479" y="2066681"/>
                <a:ext cx="2692725" cy="447687"/>
              </a:xfrm>
              <a:prstGeom prst="rect">
                <a:avLst/>
              </a:prstGeom>
              <a:blipFill>
                <a:blip r:embed="rId8"/>
                <a:stretch>
                  <a:fillRect l="-15385" t="-141096" b="-20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A965E7-923D-152B-4C0D-6B9E6FE42A1A}"/>
              </a:ext>
            </a:extLst>
          </p:cNvPr>
          <p:cNvSpPr txBox="1"/>
          <p:nvPr/>
        </p:nvSpPr>
        <p:spPr>
          <a:xfrm>
            <a:off x="584654" y="2092590"/>
            <a:ext cx="38948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</a:rPr>
              <a:t>Agostini, F.; </a:t>
            </a:r>
            <a:r>
              <a:rPr lang="en-US" sz="1400" dirty="0" err="1">
                <a:solidFill>
                  <a:srgbClr val="0000FF"/>
                </a:solidFill>
                <a:effectLst/>
              </a:rPr>
              <a:t>Curchod</a:t>
            </a:r>
            <a:r>
              <a:rPr lang="en-US" sz="1400" dirty="0">
                <a:solidFill>
                  <a:srgbClr val="0000FF"/>
                </a:solidFill>
                <a:effectLst/>
              </a:rPr>
              <a:t>, B. F. E.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WIREs Computational Molecular Science</a:t>
            </a:r>
            <a:r>
              <a:rPr lang="en-US" sz="1400" dirty="0">
                <a:solidFill>
                  <a:srgbClr val="0000FF"/>
                </a:solidFill>
                <a:effectLst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</a:rPr>
              <a:t>2019</a:t>
            </a:r>
            <a:r>
              <a:rPr lang="en-US" sz="1400" dirty="0">
                <a:solidFill>
                  <a:srgbClr val="0000FF"/>
                </a:solidFill>
                <a:effectLst/>
              </a:rPr>
              <a:t>,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9</a:t>
            </a:r>
            <a:r>
              <a:rPr lang="en-US" sz="1400" dirty="0">
                <a:solidFill>
                  <a:srgbClr val="0000FF"/>
                </a:solidFill>
                <a:effectLst/>
              </a:rPr>
              <a:t>, e1417.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8574DB-4C13-EBAA-E366-7BDCCA259F6C}"/>
              </a:ext>
            </a:extLst>
          </p:cNvPr>
          <p:cNvSpPr txBox="1"/>
          <p:nvPr/>
        </p:nvSpPr>
        <p:spPr>
          <a:xfrm>
            <a:off x="441893" y="3454348"/>
            <a:ext cx="40376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0000FF"/>
                </a:solidFill>
                <a:effectLst/>
              </a:rPr>
              <a:t>Makhov</a:t>
            </a:r>
            <a:r>
              <a:rPr lang="en-US" sz="1400" dirty="0">
                <a:solidFill>
                  <a:srgbClr val="0000FF"/>
                </a:solidFill>
                <a:effectLst/>
              </a:rPr>
              <a:t>, D. V.; Glover, W. J.; Martinez, T. J.; </a:t>
            </a:r>
            <a:r>
              <a:rPr lang="en-US" sz="1400" dirty="0" err="1">
                <a:solidFill>
                  <a:srgbClr val="0000FF"/>
                </a:solidFill>
                <a:effectLst/>
              </a:rPr>
              <a:t>Shalashilin</a:t>
            </a:r>
            <a:r>
              <a:rPr lang="en-US" sz="1400" dirty="0">
                <a:solidFill>
                  <a:srgbClr val="0000FF"/>
                </a:solidFill>
                <a:effectLst/>
              </a:rPr>
              <a:t>, D. V.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J. Chem. Phys.</a:t>
            </a:r>
            <a:r>
              <a:rPr lang="en-US" sz="1400" dirty="0">
                <a:solidFill>
                  <a:srgbClr val="0000FF"/>
                </a:solidFill>
                <a:effectLst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</a:rPr>
              <a:t>2014</a:t>
            </a:r>
            <a:r>
              <a:rPr lang="en-US" sz="1400" dirty="0">
                <a:solidFill>
                  <a:srgbClr val="0000FF"/>
                </a:solidFill>
                <a:effectLst/>
              </a:rPr>
              <a:t>,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141</a:t>
            </a:r>
            <a:r>
              <a:rPr lang="en-US" sz="1400" dirty="0">
                <a:solidFill>
                  <a:srgbClr val="0000FF"/>
                </a:solidFill>
                <a:effectLst/>
              </a:rPr>
              <a:t>, 054110. 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2" name="Down Arrow 23">
            <a:extLst>
              <a:ext uri="{FF2B5EF4-FFF2-40B4-BE49-F238E27FC236}">
                <a16:creationId xmlns:a16="http://schemas.microsoft.com/office/drawing/2014/main" id="{10BEAFCA-8530-C1B9-E7A9-CB42656173D2}"/>
              </a:ext>
            </a:extLst>
          </p:cNvPr>
          <p:cNvSpPr/>
          <p:nvPr/>
        </p:nvSpPr>
        <p:spPr>
          <a:xfrm>
            <a:off x="10758928" y="2397384"/>
            <a:ext cx="285750" cy="494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C8FEF8-279D-F3B9-F7AE-0CEB6C8231E0}"/>
              </a:ext>
            </a:extLst>
          </p:cNvPr>
          <p:cNvSpPr txBox="1"/>
          <p:nvPr/>
        </p:nvSpPr>
        <p:spPr>
          <a:xfrm>
            <a:off x="441894" y="5894835"/>
            <a:ext cx="38327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</a:rPr>
              <a:t>Tully, J. C.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J. Chem. Phys.</a:t>
            </a:r>
            <a:r>
              <a:rPr lang="en-US" sz="1400" dirty="0">
                <a:solidFill>
                  <a:srgbClr val="0000FF"/>
                </a:solidFill>
                <a:effectLst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</a:rPr>
              <a:t>1990</a:t>
            </a:r>
            <a:r>
              <a:rPr lang="en-US" sz="1400" dirty="0">
                <a:solidFill>
                  <a:srgbClr val="0000FF"/>
                </a:solidFill>
                <a:effectLst/>
              </a:rPr>
              <a:t>,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93</a:t>
            </a:r>
            <a:r>
              <a:rPr lang="en-US" sz="1400" dirty="0">
                <a:solidFill>
                  <a:srgbClr val="0000FF"/>
                </a:solidFill>
                <a:effectLst/>
              </a:rPr>
              <a:t>, 1061–1071. </a:t>
            </a:r>
          </a:p>
        </p:txBody>
      </p:sp>
      <p:sp>
        <p:nvSpPr>
          <p:cNvPr id="35" name="Down Arrow 23">
            <a:extLst>
              <a:ext uri="{FF2B5EF4-FFF2-40B4-BE49-F238E27FC236}">
                <a16:creationId xmlns:a16="http://schemas.microsoft.com/office/drawing/2014/main" id="{92AA2B18-895A-2CCC-67FD-94593FBB7805}"/>
              </a:ext>
            </a:extLst>
          </p:cNvPr>
          <p:cNvSpPr/>
          <p:nvPr/>
        </p:nvSpPr>
        <p:spPr>
          <a:xfrm>
            <a:off x="10786254" y="3620495"/>
            <a:ext cx="285750" cy="494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70F15A6-9600-A9ED-D2C8-9733FA6CD66F}"/>
                  </a:ext>
                </a:extLst>
              </p:cNvPr>
              <p:cNvSpPr/>
              <p:nvPr/>
            </p:nvSpPr>
            <p:spPr>
              <a:xfrm>
                <a:off x="4613510" y="4456589"/>
                <a:ext cx="3643433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70F15A6-9600-A9ED-D2C8-9733FA6CD6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510" y="4456589"/>
                <a:ext cx="3643433" cy="76456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886DCC5-1200-BA84-D9F2-CBD483BF048F}"/>
                  </a:ext>
                </a:extLst>
              </p:cNvPr>
              <p:cNvSpPr/>
              <p:nvPr/>
            </p:nvSpPr>
            <p:spPr>
              <a:xfrm>
                <a:off x="9029566" y="4608509"/>
                <a:ext cx="31670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886DCC5-1200-BA84-D9F2-CBD483BF0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566" y="4608509"/>
                <a:ext cx="3167021" cy="369332"/>
              </a:xfrm>
              <a:prstGeom prst="rect">
                <a:avLst/>
              </a:prstGeom>
              <a:blipFill>
                <a:blip r:embed="rId1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Down Arrow 25">
            <a:extLst>
              <a:ext uri="{FF2B5EF4-FFF2-40B4-BE49-F238E27FC236}">
                <a16:creationId xmlns:a16="http://schemas.microsoft.com/office/drawing/2014/main" id="{8F1CB0FA-77C3-6EF1-5988-A680294FE024}"/>
              </a:ext>
            </a:extLst>
          </p:cNvPr>
          <p:cNvSpPr/>
          <p:nvPr/>
        </p:nvSpPr>
        <p:spPr>
          <a:xfrm>
            <a:off x="6168760" y="5210610"/>
            <a:ext cx="285750" cy="494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4" name="Right Arrow 27">
            <a:extLst>
              <a:ext uri="{FF2B5EF4-FFF2-40B4-BE49-F238E27FC236}">
                <a16:creationId xmlns:a16="http://schemas.microsoft.com/office/drawing/2014/main" id="{F0877AFD-0D92-8B74-5E07-C5BD638732D7}"/>
              </a:ext>
            </a:extLst>
          </p:cNvPr>
          <p:cNvSpPr/>
          <p:nvPr/>
        </p:nvSpPr>
        <p:spPr>
          <a:xfrm>
            <a:off x="8307146" y="4669595"/>
            <a:ext cx="643429" cy="338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5" name="Down Arrow 23">
            <a:extLst>
              <a:ext uri="{FF2B5EF4-FFF2-40B4-BE49-F238E27FC236}">
                <a16:creationId xmlns:a16="http://schemas.microsoft.com/office/drawing/2014/main" id="{A4ECB179-2AFA-BD89-6ABC-5E399CC9B37B}"/>
              </a:ext>
            </a:extLst>
          </p:cNvPr>
          <p:cNvSpPr/>
          <p:nvPr/>
        </p:nvSpPr>
        <p:spPr>
          <a:xfrm>
            <a:off x="10786254" y="5210610"/>
            <a:ext cx="285750" cy="494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08CAFA-F489-8237-280E-67408BFAE920}"/>
              </a:ext>
            </a:extLst>
          </p:cNvPr>
          <p:cNvSpPr txBox="1"/>
          <p:nvPr/>
        </p:nvSpPr>
        <p:spPr>
          <a:xfrm>
            <a:off x="1175648" y="5440723"/>
            <a:ext cx="1962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</a:rPr>
              <a:t>Bare trajectories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28015E8-2899-8817-9397-10B09CBE710C}"/>
              </a:ext>
            </a:extLst>
          </p:cNvPr>
          <p:cNvSpPr txBox="1"/>
          <p:nvPr/>
        </p:nvSpPr>
        <p:spPr>
          <a:xfrm>
            <a:off x="848893" y="4615619"/>
            <a:ext cx="34257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</a:rPr>
              <a:t>Dutra, M.; </a:t>
            </a:r>
            <a:r>
              <a:rPr lang="en-US" sz="1400" dirty="0" err="1">
                <a:solidFill>
                  <a:srgbClr val="0000FF"/>
                </a:solidFill>
                <a:effectLst/>
              </a:rPr>
              <a:t>Garashchuk</a:t>
            </a:r>
            <a:r>
              <a:rPr lang="en-US" sz="1400" dirty="0">
                <a:solidFill>
                  <a:srgbClr val="0000FF"/>
                </a:solidFill>
                <a:effectLst/>
              </a:rPr>
              <a:t>, S.; Akimov, A. V.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Int. J. Quantum Chem.</a:t>
            </a:r>
            <a:r>
              <a:rPr lang="en-US" sz="1400" dirty="0">
                <a:solidFill>
                  <a:srgbClr val="0000FF"/>
                </a:solidFill>
                <a:effectLst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</a:rPr>
              <a:t>2023</a:t>
            </a:r>
            <a:r>
              <a:rPr lang="en-US" sz="1400" dirty="0">
                <a:solidFill>
                  <a:srgbClr val="0000FF"/>
                </a:solidFill>
                <a:effectLst/>
              </a:rPr>
              <a:t> e27078.</a:t>
            </a:r>
          </a:p>
        </p:txBody>
      </p:sp>
      <p:pic>
        <p:nvPicPr>
          <p:cNvPr id="3" name="Picture 7" descr="Image result for ub logo">
            <a:extLst>
              <a:ext uri="{FF2B5EF4-FFF2-40B4-BE49-F238E27FC236}">
                <a16:creationId xmlns:a16="http://schemas.microsoft.com/office/drawing/2014/main" id="{9A7C401A-CBD5-0C62-854B-1382D7BFB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7689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4736</TotalTime>
  <Words>1621</Words>
  <Application>Microsoft Office PowerPoint</Application>
  <PresentationFormat>Widescreen</PresentationFormat>
  <Paragraphs>179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at Buffalo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Alexey-user</dc:creator>
  <cp:lastModifiedBy>Alexey Akimov</cp:lastModifiedBy>
  <cp:revision>138</cp:revision>
  <dcterms:created xsi:type="dcterms:W3CDTF">2021-12-25T21:11:49Z</dcterms:created>
  <dcterms:modified xsi:type="dcterms:W3CDTF">2024-07-07T15:59:12Z</dcterms:modified>
</cp:coreProperties>
</file>